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4"/>
    <p:sldMasterId id="2147483698" r:id="rId5"/>
    <p:sldMasterId id="2147483699" r:id="rId6"/>
    <p:sldMasterId id="2147483700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Montserrat SemiBold"/>
      <p:regular r:id="rId52"/>
      <p:bold r:id="rId53"/>
      <p:italic r:id="rId54"/>
      <p:boldItalic r:id="rId55"/>
    </p:embeddedFont>
    <p:embeddedFont>
      <p:font typeface="Raleway"/>
      <p:regular r:id="rId56"/>
      <p:bold r:id="rId57"/>
      <p:italic r:id="rId58"/>
      <p:boldItalic r:id="rId59"/>
    </p:embeddedFont>
    <p:embeddedFont>
      <p:font typeface="Montserrat"/>
      <p:regular r:id="rId60"/>
      <p:bold r:id="rId61"/>
      <p:italic r:id="rId62"/>
      <p:boldItalic r:id="rId63"/>
    </p:embeddedFont>
    <p:embeddedFont>
      <p:font typeface="Fira Mono"/>
      <p:regular r:id="rId64"/>
      <p:bold r:id="rId65"/>
    </p:embeddedFont>
    <p:embeddedFont>
      <p:font typeface="Montserrat Medium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2.xml"/><Relationship Id="rId64" Type="http://schemas.openxmlformats.org/officeDocument/2006/relationships/font" Target="fonts/FiraMono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4.xml"/><Relationship Id="rId66" Type="http://schemas.openxmlformats.org/officeDocument/2006/relationships/font" Target="fonts/MontserratMedium-regular.fntdata"/><Relationship Id="rId21" Type="http://schemas.openxmlformats.org/officeDocument/2006/relationships/slide" Target="slides/slide13.xml"/><Relationship Id="rId65" Type="http://schemas.openxmlformats.org/officeDocument/2006/relationships/font" Target="fonts/FiraMono-bold.fntdata"/><Relationship Id="rId24" Type="http://schemas.openxmlformats.org/officeDocument/2006/relationships/slide" Target="slides/slide16.xml"/><Relationship Id="rId68" Type="http://schemas.openxmlformats.org/officeDocument/2006/relationships/font" Target="fonts/MontserratMedium-italic.fntdata"/><Relationship Id="rId23" Type="http://schemas.openxmlformats.org/officeDocument/2006/relationships/slide" Target="slides/slide15.xml"/><Relationship Id="rId67" Type="http://schemas.openxmlformats.org/officeDocument/2006/relationships/font" Target="fonts/MontserratMedium-bold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69" Type="http://schemas.openxmlformats.org/officeDocument/2006/relationships/font" Target="fonts/MontserratMedium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MontserratSemiBold-bold.fntdata"/><Relationship Id="rId52" Type="http://schemas.openxmlformats.org/officeDocument/2006/relationships/font" Target="fonts/MontserratSemiBold-regular.fntdata"/><Relationship Id="rId11" Type="http://schemas.openxmlformats.org/officeDocument/2006/relationships/slide" Target="slides/slide3.xml"/><Relationship Id="rId55" Type="http://schemas.openxmlformats.org/officeDocument/2006/relationships/font" Target="fonts/MontserratSemiBold-boldItalic.fntdata"/><Relationship Id="rId10" Type="http://schemas.openxmlformats.org/officeDocument/2006/relationships/slide" Target="slides/slide2.xml"/><Relationship Id="rId54" Type="http://schemas.openxmlformats.org/officeDocument/2006/relationships/font" Target="fonts/MontserratSemiBold-italic.fntdata"/><Relationship Id="rId13" Type="http://schemas.openxmlformats.org/officeDocument/2006/relationships/slide" Target="slides/slide5.xml"/><Relationship Id="rId57" Type="http://schemas.openxmlformats.org/officeDocument/2006/relationships/font" Target="fonts/Raleway-bold.fntdata"/><Relationship Id="rId12" Type="http://schemas.openxmlformats.org/officeDocument/2006/relationships/slide" Target="slides/slide4.xml"/><Relationship Id="rId56" Type="http://schemas.openxmlformats.org/officeDocument/2006/relationships/font" Target="fonts/Raleway-regular.fntdata"/><Relationship Id="rId15" Type="http://schemas.openxmlformats.org/officeDocument/2006/relationships/slide" Target="slides/slide7.xml"/><Relationship Id="rId59" Type="http://schemas.openxmlformats.org/officeDocument/2006/relationships/font" Target="fonts/Raleway-boldItalic.fntdata"/><Relationship Id="rId14" Type="http://schemas.openxmlformats.org/officeDocument/2006/relationships/slide" Target="slides/slide6.xml"/><Relationship Id="rId58" Type="http://schemas.openxmlformats.org/officeDocument/2006/relationships/font" Target="fonts/Raleway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5e17b45995_0_2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5e17b4599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25e17b45995_0_7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25e17b45995_0_7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5e17b45995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5e17b45995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5e17b45995_0_1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5e17b45995_0_1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25e17b45995_0_19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25e17b45995_0_19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5e17b45995_0_1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5e17b45995_0_1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5e17b45995_0_19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5e17b45995_0_1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5e17b45995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25e17b45995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5e17b45995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25e17b45995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5e17b45995_0_2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25e17b45995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5e17b45995_0_1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5e17b45995_0_1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25e17b45995_0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25e17b4599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5e17b45995_0_16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25e17b45995_0_16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5e17b45995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5e17b45995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5e17b45995_0_1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5e17b45995_0_1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5e17b45995_0_18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5e17b45995_0_18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5e17b45995_0_19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g25e17b45995_0_19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25e17b45995_0_19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6" name="Google Shape;566;g25e17b45995_0_19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5e17b45995_0_19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g25e17b45995_0_19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5e17b45995_0_20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9" name="Google Shape;579;g25e17b45995_0_2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5e17b45995_0_20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0" name="Google Shape;590;g25e17b45995_0_2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5e17b45995_0_18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8" name="Google Shape;598;g25e17b45995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5e17b45995_0_2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5e17b45995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5e17b45995_0_18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25e17b45995_0_18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5e17b45995_0_18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1" name="Google Shape;611;g25e17b45995_0_18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e17b45995_0_18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9" name="Google Shape;619;g25e17b45995_0_1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25e17b45995_0_18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25e17b45995_0_18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5e17b45995_0_18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3" name="Google Shape;633;g25e17b45995_0_1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5e17b45995_0_18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0" name="Google Shape;640;g25e17b45995_0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5e17b45995_0_18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5" name="Google Shape;655;g25e17b45995_0_1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5e17b45995_0_19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25e17b45995_0_19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5e17b45995_0_19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25e17b45995_0_1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5e17b45995_0_19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25e17b45995_0_19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5e17b45995_0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25e17b45995_0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5e17b45995_0_19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g25e17b45995_0_1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5e17b45995_0_15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5" name="Google Shape;705;g25e17b45995_0_1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25e17b45995_0_1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25e17b45995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5e17b45995_0_5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5" name="Google Shape;715;g25e17b45995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5e17b45995_0_6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5e17b45995_0_6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5e17b45995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5e17b45995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5e17b45995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5e17b45995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5e17b45995_0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5e17b45995_0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5e17b45995_0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5e17b45995_0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png"/><Relationship Id="rId3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png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png"/><Relationship Id="rId3" Type="http://schemas.openxmlformats.org/officeDocument/2006/relationships/image" Target="../media/image9.png"/><Relationship Id="rId4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.png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56" name="Google Shape;56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4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Google Shape;60;p1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16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16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6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0" name="Google Shape;80;p16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7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7" name="Google Shape;87;p17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2" name="Google Shape;102;p1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109" name="Google Shape;109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16" name="Google Shape;116;p20"/>
          <p:cNvPicPr preferRelativeResize="0"/>
          <p:nvPr/>
        </p:nvPicPr>
        <p:blipFill rotWithShape="1">
          <a:blip r:embed="rId6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4" name="Google Shape;124;p2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2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2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3" name="Google Shape;133;p22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4" name="Google Shape;134;p22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5" name="Google Shape;135;p22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" name="Google Shape;136;p22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7" name="Google Shape;137;p2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2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2" name="Google Shape;142;p22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3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3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9" name="Google Shape;149;p23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3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2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3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6" name="Google Shape;156;p23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>
  <p:cSld name="BLANK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9" name="Google Shape;159;p2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2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4" name="Google Shape;164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73" name="Google Shape;17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7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7" name="Google Shape;177;p2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8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8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2" name="Google Shape;182;p2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83" name="Google Shape;183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9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9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0" name="Google Shape;19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1" name="Google Shape;191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0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30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7" name="Google Shape;197;p30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04" name="Google Shape;20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08" name="Google Shape;208;p3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2" name="Google Shape;212;p3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13" name="Google Shape;213;p32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14" name="Google Shape;214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33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20" name="Google Shape;220;p33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21" name="Google Shape;22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22" name="Google Shape;222;p33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3" name="Google Shape;223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229" name="Google Shape;22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4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5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35" name="Google Shape;235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6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0" name="Google Shape;24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7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247" name="Google Shape;24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7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0" name="Google Shape;25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7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4" name="Google Shape;254;p37"/>
          <p:cNvPicPr preferRelativeResize="0"/>
          <p:nvPr/>
        </p:nvPicPr>
        <p:blipFill rotWithShape="1">
          <a:blip r:embed="rId6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38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38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8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38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38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2" name="Google Shape;262;p38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3" name="Google Shape;263;p38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4" name="Google Shape;264;p38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5" name="Google Shape;265;p38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6" name="Google Shape;266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8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ltima clase">
  <p:cSld name="BLANK_1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212425" y="1172325"/>
            <a:ext cx="4818000" cy="436800"/>
          </a:xfrm>
          <a:prstGeom prst="chevron">
            <a:avLst>
              <a:gd fmla="val 45084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39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9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5" name="Google Shape;275;p39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76" name="Google Shape;276;p39"/>
          <p:cNvSpPr txBox="1"/>
          <p:nvPr>
            <p:ph idx="3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7" name="Google Shape;277;p39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9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9"/>
          <p:cNvSpPr txBox="1"/>
          <p:nvPr>
            <p:ph idx="4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82" name="Google Shape;282;p39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Font typeface="Montserrat"/>
              <a:buNone/>
              <a:defRPr b="1" sz="37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289" name="Google Shape;289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1290050"/>
            <a:ext cx="3040999" cy="207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2877" y="4573625"/>
            <a:ext cx="741498" cy="39927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1"/>
          <p:cNvSpPr txBox="1"/>
          <p:nvPr/>
        </p:nvSpPr>
        <p:spPr>
          <a:xfrm>
            <a:off x="3326000" y="3062475"/>
            <a:ext cx="5534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92" name="Google Shape;292;p41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41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con título y subtítulo" type="title">
  <p:cSld name="TITLE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2"/>
          <p:cNvSpPr/>
          <p:nvPr/>
        </p:nvSpPr>
        <p:spPr>
          <a:xfrm>
            <a:off x="-13650" y="4287600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42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4900"/>
              <a:buFont typeface="Montserrat"/>
              <a:buNone/>
              <a:defRPr b="1" sz="49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8" name="Google Shape;298;p4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99" name="Google Shape;299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1" name="Google Shape;30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43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4141"/>
              </a:buClr>
              <a:buSzPts val="4000"/>
              <a:buFont typeface="Montserrat"/>
              <a:buNone/>
              <a:defRPr b="1" sz="4000">
                <a:solidFill>
                  <a:srgbClr val="41414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06" name="Google Shape;30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07" name="Google Shape;307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cepto destacado y explicación">
  <p:cSld name="TITLE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4"/>
          <p:cNvSpPr/>
          <p:nvPr/>
        </p:nvSpPr>
        <p:spPr>
          <a:xfrm>
            <a:off x="-27250" y="-18175"/>
            <a:ext cx="91713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44"/>
          <p:cNvSpPr txBox="1"/>
          <p:nvPr>
            <p:ph type="ctrTitle"/>
          </p:nvPr>
        </p:nvSpPr>
        <p:spPr>
          <a:xfrm>
            <a:off x="550375" y="760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None/>
              <a:defRPr b="1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3" name="Google Shape;313;p44"/>
          <p:cNvSpPr txBox="1"/>
          <p:nvPr>
            <p:ph idx="1" type="subTitle"/>
          </p:nvPr>
        </p:nvSpPr>
        <p:spPr>
          <a:xfrm>
            <a:off x="550375" y="1614925"/>
            <a:ext cx="8043300" cy="26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Montserrat Medium"/>
              <a:buNone/>
              <a:defRPr sz="1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5413">
          <p15:clr>
            <a:srgbClr val="FA7B17"/>
          </p15:clr>
        </p15:guide>
        <p15:guide id="2" pos="347">
          <p15:clr>
            <a:srgbClr val="FA7B17"/>
          </p15:clr>
        </p15:guide>
        <p15:guide id="3" orient="horz" pos="2778">
          <p15:clr>
            <a:srgbClr val="FA7B17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5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4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 Medium"/>
              <a:buNone/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0" name="Google Shape;320;p4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21" name="Google Shape;321;p4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22" name="Google Shape;322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5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portante o recordatorio" type="blank">
  <p:cSld name="BLANK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6"/>
          <p:cNvSpPr/>
          <p:nvPr/>
        </p:nvSpPr>
        <p:spPr>
          <a:xfrm>
            <a:off x="-13650" y="-577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7" name="Google Shape;327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675" y="-260761"/>
            <a:ext cx="1365875" cy="136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57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26135" y="164938"/>
            <a:ext cx="1091725" cy="497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3700"/>
              <a:buFont typeface="Montserrat"/>
              <a:buNone/>
              <a:defRPr b="1" sz="37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Montserrat Medium"/>
              <a:buNone/>
              <a:defRPr sz="27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3" name="Google Shape;333;p47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34" name="Google Shape;334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7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7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88">
          <p15:clr>
            <a:srgbClr val="FA7B17"/>
          </p15:clr>
        </p15:guide>
        <p15:guide id="3" orient="horz" pos="2960">
          <p15:clr>
            <a:srgbClr val="FA7B17"/>
          </p15:clr>
        </p15:guide>
        <p15:guide id="4" orient="horz" pos="3149">
          <p15:clr>
            <a:srgbClr val="FA7B17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ágenes o gráficos" type="titleOnly">
  <p:cSld name="TITLE_ONLY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8"/>
          <p:cNvSpPr txBox="1"/>
          <p:nvPr>
            <p:ph type="title"/>
          </p:nvPr>
        </p:nvSpPr>
        <p:spPr>
          <a:xfrm>
            <a:off x="311700" y="-12175"/>
            <a:ext cx="7749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Montserrat Medium"/>
              <a:buNone/>
              <a:defRPr sz="2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40" name="Google Shape;34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8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s e imagen">
  <p:cSld name="SECTION_TITLE_AND_DESCRIPTION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49"/>
          <p:cNvSpPr txBox="1"/>
          <p:nvPr>
            <p:ph type="title"/>
          </p:nvPr>
        </p:nvSpPr>
        <p:spPr>
          <a:xfrm>
            <a:off x="265500" y="7759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800"/>
              <a:buFont typeface="Montserrat"/>
              <a:buNone/>
              <a:defRPr sz="38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46" name="Google Shape;346;p49"/>
          <p:cNvSpPr txBox="1"/>
          <p:nvPr>
            <p:ph idx="1" type="subTitle"/>
          </p:nvPr>
        </p:nvSpPr>
        <p:spPr>
          <a:xfrm>
            <a:off x="265500" y="24982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sz="21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47" name="Google Shape;34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48" name="Google Shape;348;p49"/>
          <p:cNvSpPr/>
          <p:nvPr/>
        </p:nvSpPr>
        <p:spPr>
          <a:xfrm>
            <a:off x="4572150" y="-18175"/>
            <a:ext cx="4572000" cy="51618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9" name="Google Shape;349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6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9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s">
  <p:cSld name="CAPTION_ONLY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50"/>
          <p:cNvSpPr txBox="1"/>
          <p:nvPr>
            <p:ph idx="1" type="body"/>
          </p:nvPr>
        </p:nvSpPr>
        <p:spPr>
          <a:xfrm>
            <a:off x="433800" y="1715975"/>
            <a:ext cx="8203800" cy="148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i="1" sz="2000">
                <a:latin typeface="Montserrat"/>
                <a:ea typeface="Montserrat"/>
                <a:cs typeface="Montserrat"/>
                <a:sym typeface="Montserrat"/>
              </a:defRPr>
            </a:lvl1pPr>
          </a:lstStyle>
          <a:p/>
        </p:txBody>
      </p:sp>
      <p:pic>
        <p:nvPicPr>
          <p:cNvPr id="355" name="Google Shape;35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7225" y="906000"/>
            <a:ext cx="1429649" cy="936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32800" y="2758064"/>
            <a:ext cx="1385650" cy="907836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0"/>
          <p:cNvSpPr txBox="1"/>
          <p:nvPr/>
        </p:nvSpPr>
        <p:spPr>
          <a:xfrm>
            <a:off x="432025" y="3792225"/>
            <a:ext cx="840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Autor/as/es: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8" name="Google Shape;35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50"/>
          <p:cNvSpPr txBox="1"/>
          <p:nvPr>
            <p:ph type="title"/>
          </p:nvPr>
        </p:nvSpPr>
        <p:spPr>
          <a:xfrm>
            <a:off x="1766475" y="3773600"/>
            <a:ext cx="71451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Medium"/>
              <a:buNone/>
              <a:defRPr sz="15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1" name="Google Shape;361;p50"/>
          <p:cNvSpPr txBox="1"/>
          <p:nvPr>
            <p:ph idx="2" type="title"/>
          </p:nvPr>
        </p:nvSpPr>
        <p:spPr>
          <a:xfrm>
            <a:off x="432025" y="83275"/>
            <a:ext cx="71451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Font typeface="Montserrat SemiBold"/>
              <a:buNone/>
              <a:defRPr sz="15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62" name="Google Shape;362;p50"/>
          <p:cNvPicPr preferRelativeResize="0"/>
          <p:nvPr/>
        </p:nvPicPr>
        <p:blipFill rotWithShape="1">
          <a:blip r:embed="rId6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72">
          <p15:clr>
            <a:srgbClr val="FA7B17"/>
          </p15:clr>
        </p15:guide>
        <p15:guide id="2" pos="5441">
          <p15:clr>
            <a:srgbClr val="FA7B17"/>
          </p15:clr>
        </p15:guide>
        <p15:guide id="3" orient="horz" pos="2551">
          <p15:clr>
            <a:srgbClr val="FA7B17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tarea y consigna">
  <p:cSld name="BIG_NUMBER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1"/>
          <p:cNvSpPr/>
          <p:nvPr/>
        </p:nvSpPr>
        <p:spPr>
          <a:xfrm>
            <a:off x="-13650" y="4328925"/>
            <a:ext cx="9171300" cy="8559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366" name="Google Shape;366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026135" y="4508338"/>
            <a:ext cx="1091725" cy="4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3650" y="4264238"/>
            <a:ext cx="1163080" cy="79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0675" y="4073939"/>
            <a:ext cx="1365875" cy="1365875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>
            <p:ph type="title"/>
          </p:nvPr>
        </p:nvSpPr>
        <p:spPr>
          <a:xfrm>
            <a:off x="432025" y="187325"/>
            <a:ext cx="7982100" cy="49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Font typeface="Montserrat Medium"/>
              <a:buNone/>
              <a:defRPr sz="2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0" name="Google Shape;370;p51"/>
          <p:cNvSpPr txBox="1"/>
          <p:nvPr>
            <p:ph idx="1" type="body"/>
          </p:nvPr>
        </p:nvSpPr>
        <p:spPr>
          <a:xfrm>
            <a:off x="432025" y="847675"/>
            <a:ext cx="828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0">
  <p:cSld name="BLANK_1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2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2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2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52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52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52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8" name="Google Shape;378;p52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9" name="Google Shape;379;p52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0" name="Google Shape;380;p52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1" name="Google Shape;381;p52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52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ase 2 - 37">
  <p:cSld name="BLANK_1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>
            <a:off x="212425" y="1172325"/>
            <a:ext cx="8636100" cy="436800"/>
          </a:xfrm>
          <a:prstGeom prst="chevron">
            <a:avLst>
              <a:gd fmla="val 50000" name="adj"/>
            </a:avLst>
          </a:prstGeom>
          <a:solidFill>
            <a:srgbClr val="7685E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D9D9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7" name="Google Shape;387;p53"/>
          <p:cNvSpPr/>
          <p:nvPr/>
        </p:nvSpPr>
        <p:spPr>
          <a:xfrm>
            <a:off x="3907500" y="792225"/>
            <a:ext cx="1176600" cy="11646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3"/>
          <p:cNvSpPr/>
          <p:nvPr/>
        </p:nvSpPr>
        <p:spPr>
          <a:xfrm>
            <a:off x="1139350" y="7922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3"/>
          <p:cNvSpPr/>
          <p:nvPr/>
        </p:nvSpPr>
        <p:spPr>
          <a:xfrm>
            <a:off x="6745000" y="808425"/>
            <a:ext cx="1176600" cy="1164600"/>
          </a:xfrm>
          <a:prstGeom prst="ellipse">
            <a:avLst/>
          </a:prstGeom>
          <a:solidFill>
            <a:srgbClr val="F9F9F9"/>
          </a:solidFill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528700" y="2150250"/>
            <a:ext cx="2397900" cy="213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6134350" y="2150250"/>
            <a:ext cx="2397900" cy="2121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53"/>
          <p:cNvSpPr txBox="1"/>
          <p:nvPr>
            <p:ph type="title"/>
          </p:nvPr>
        </p:nvSpPr>
        <p:spPr>
          <a:xfrm>
            <a:off x="1271800" y="115937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3" name="Google Shape;393;p53"/>
          <p:cNvSpPr txBox="1"/>
          <p:nvPr>
            <p:ph idx="2" type="title"/>
          </p:nvPr>
        </p:nvSpPr>
        <p:spPr>
          <a:xfrm>
            <a:off x="3938175" y="1159375"/>
            <a:ext cx="109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4" name="Google Shape;394;p53"/>
          <p:cNvSpPr txBox="1"/>
          <p:nvPr>
            <p:ph idx="3" type="title"/>
          </p:nvPr>
        </p:nvSpPr>
        <p:spPr>
          <a:xfrm>
            <a:off x="6877450" y="1159388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400"/>
              <a:buFont typeface="Montserrat"/>
              <a:buNone/>
              <a:defRPr b="1" sz="1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5" name="Google Shape;395;p53"/>
          <p:cNvSpPr txBox="1"/>
          <p:nvPr>
            <p:ph idx="4" type="title"/>
          </p:nvPr>
        </p:nvSpPr>
        <p:spPr>
          <a:xfrm>
            <a:off x="532575" y="2150850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6" name="Google Shape;396;p53"/>
          <p:cNvSpPr txBox="1"/>
          <p:nvPr>
            <p:ph idx="5" type="title"/>
          </p:nvPr>
        </p:nvSpPr>
        <p:spPr>
          <a:xfrm>
            <a:off x="6130475" y="2159925"/>
            <a:ext cx="2397900" cy="21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7" name="Google Shape;397;p53"/>
          <p:cNvSpPr/>
          <p:nvPr/>
        </p:nvSpPr>
        <p:spPr>
          <a:xfrm>
            <a:off x="-13650" y="-45425"/>
            <a:ext cx="9171300" cy="558000"/>
          </a:xfrm>
          <a:prstGeom prst="rect">
            <a:avLst/>
          </a:prstGeom>
          <a:solidFill>
            <a:srgbClr val="F8C82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184" y="33947"/>
            <a:ext cx="876879" cy="39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78975" y="4699100"/>
            <a:ext cx="558475" cy="30072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3"/>
          <p:cNvSpPr txBox="1"/>
          <p:nvPr/>
        </p:nvSpPr>
        <p:spPr>
          <a:xfrm>
            <a:off x="3331525" y="2150250"/>
            <a:ext cx="2397900" cy="2121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53"/>
          <p:cNvSpPr txBox="1"/>
          <p:nvPr>
            <p:ph idx="6"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402" name="Google Shape;402;p53"/>
          <p:cNvPicPr preferRelativeResize="0"/>
          <p:nvPr/>
        </p:nvPicPr>
        <p:blipFill rotWithShape="1">
          <a:blip r:embed="rId4">
            <a:alphaModFix/>
          </a:blip>
          <a:srcRect b="28573" l="0" r="0" t="30757"/>
          <a:stretch/>
        </p:blipFill>
        <p:spPr>
          <a:xfrm>
            <a:off x="432025" y="4610038"/>
            <a:ext cx="1665398" cy="47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32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9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6" name="Google Shape;28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3.png"/><Relationship Id="rId4" Type="http://schemas.openxmlformats.org/officeDocument/2006/relationships/image" Target="../media/image4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6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" TargetMode="External"/><Relationship Id="rId4" Type="http://schemas.openxmlformats.org/officeDocument/2006/relationships/image" Target="../media/image4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57.png"/><Relationship Id="rId5" Type="http://schemas.openxmlformats.org/officeDocument/2006/relationships/image" Target="../media/image4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git-scm.com/" TargetMode="External"/><Relationship Id="rId4" Type="http://schemas.openxmlformats.org/officeDocument/2006/relationships/image" Target="../media/image50.png"/><Relationship Id="rId5" Type="http://schemas.openxmlformats.org/officeDocument/2006/relationships/image" Target="../media/image6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Relationship Id="rId3" Type="http://schemas.openxmlformats.org/officeDocument/2006/relationships/hyperlink" Target="mailto:correo@correo.co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4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0.png"/></Relationships>
</file>

<file path=ppt/slides/_rels/slide4.xml.rels><?xml version="1.0" encoding="UTF-8" standalone="yes"?><Relationships xmlns="http://schemas.openxmlformats.org/package/2006/relationships"><Relationship Id="rId10" Type="http://schemas.openxmlformats.org/officeDocument/2006/relationships/hyperlink" Target="https://git-scm.com/book/es/v2/Inicio---Sobre-el-Control-de-Versiones-Instalaci%C3%B3n-de-Git" TargetMode="External"/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de.visualstudio.com/download" TargetMode="External"/><Relationship Id="rId4" Type="http://schemas.openxmlformats.org/officeDocument/2006/relationships/hyperlink" Target="https://eclipseide.org/" TargetMode="External"/><Relationship Id="rId9" Type="http://schemas.openxmlformats.org/officeDocument/2006/relationships/hyperlink" Target="https://maven.apache.org/download.cgi" TargetMode="External"/><Relationship Id="rId5" Type="http://schemas.openxmlformats.org/officeDocument/2006/relationships/hyperlink" Target="https://www.jetbrains.com/idea/download/" TargetMode="External"/><Relationship Id="rId6" Type="http://schemas.openxmlformats.org/officeDocument/2006/relationships/hyperlink" Target="https://www.oracle.com/ar/java/technologies/downloads/#java17" TargetMode="External"/><Relationship Id="rId7" Type="http://schemas.openxmlformats.org/officeDocument/2006/relationships/hyperlink" Target="https://tomcat.apache.org/download-10.cgi" TargetMode="External"/><Relationship Id="rId8" Type="http://schemas.openxmlformats.org/officeDocument/2006/relationships/hyperlink" Target="https://dev.mysql.com/downloads/workbench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5.png"/><Relationship Id="rId4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4"/>
          <p:cNvSpPr txBox="1"/>
          <p:nvPr>
            <p:ph type="title"/>
          </p:nvPr>
        </p:nvSpPr>
        <p:spPr>
          <a:xfrm>
            <a:off x="3335100" y="1617575"/>
            <a:ext cx="5497200" cy="137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FULL STACK JAVA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Clase 1</a:t>
            </a:r>
            <a:endParaRPr/>
          </a:p>
        </p:txBody>
      </p:sp>
      <p:sp>
        <p:nvSpPr>
          <p:cNvPr id="408" name="Google Shape;408;p54"/>
          <p:cNvSpPr txBox="1"/>
          <p:nvPr>
            <p:ph idx="1" type="subTitle"/>
          </p:nvPr>
        </p:nvSpPr>
        <p:spPr>
          <a:xfrm>
            <a:off x="3335025" y="2986525"/>
            <a:ext cx="55344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Herramientas, Instalaciones y Web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3"/>
          <p:cNvSpPr txBox="1"/>
          <p:nvPr>
            <p:ph type="title"/>
          </p:nvPr>
        </p:nvSpPr>
        <p:spPr>
          <a:xfrm>
            <a:off x="311700" y="68077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230"/>
              <a:t>Sistema Gestor de Bases de Datos - MySQL Workbench</a:t>
            </a:r>
            <a:endParaRPr sz="2230"/>
          </a:p>
        </p:txBody>
      </p:sp>
      <p:pic>
        <p:nvPicPr>
          <p:cNvPr id="462" name="Google Shape;46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6675" y="1372550"/>
            <a:ext cx="3193252" cy="3193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4"/>
          <p:cNvSpPr txBox="1"/>
          <p:nvPr>
            <p:ph type="title"/>
          </p:nvPr>
        </p:nvSpPr>
        <p:spPr>
          <a:xfrm>
            <a:off x="320400" y="740300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Apache Tomcat - Maven</a:t>
            </a:r>
            <a:endParaRPr/>
          </a:p>
        </p:txBody>
      </p:sp>
      <p:pic>
        <p:nvPicPr>
          <p:cNvPr id="468" name="Google Shape;46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8375" y="1560663"/>
            <a:ext cx="1978826" cy="2797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pache Maven stacked logo transparent PNG - StickPNG" id="469" name="Google Shape;46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775" y="1819263"/>
            <a:ext cx="3057525" cy="150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65"/>
          <p:cNvSpPr txBox="1"/>
          <p:nvPr>
            <p:ph idx="1" type="body"/>
          </p:nvPr>
        </p:nvSpPr>
        <p:spPr>
          <a:xfrm>
            <a:off x="229800" y="870895"/>
            <a:ext cx="8684400" cy="11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s" sz="82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La web funciona con la arquitectura cliente - servidor.</a:t>
            </a:r>
            <a:endParaRPr sz="8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s" sz="82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El cliente y el servidor son dos computadoras: el cliente es quien solicita la información y el servidor es quien se la suministra. El proceso cuando el cliente pide información </a:t>
            </a:r>
            <a:r>
              <a:rPr lang="es" sz="8200">
                <a:highlight>
                  <a:schemeClr val="lt1"/>
                </a:highlight>
              </a:rPr>
              <a:t>se llama</a:t>
            </a:r>
            <a:r>
              <a:rPr lang="es" sz="82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petición.</a:t>
            </a:r>
            <a:endParaRPr sz="82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100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s" sz="2100"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  <p:sp>
        <p:nvSpPr>
          <p:cNvPr id="475" name="Google Shape;475;p65"/>
          <p:cNvSpPr txBox="1"/>
          <p:nvPr/>
        </p:nvSpPr>
        <p:spPr>
          <a:xfrm>
            <a:off x="1990060" y="594758"/>
            <a:ext cx="5163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5"/>
              <a:buFont typeface="Arial"/>
              <a:buNone/>
            </a:pPr>
            <a:r>
              <a:rPr b="1" i="0" lang="e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Frontend, Backend y Full Stack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77"/>
              <a:buFont typeface="Arial"/>
              <a:buNone/>
            </a:pPr>
            <a:r>
              <a:t/>
            </a:r>
            <a:endParaRPr b="1" i="0" sz="8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3425" y="2211925"/>
            <a:ext cx="4243825" cy="233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6"/>
          <p:cNvSpPr txBox="1"/>
          <p:nvPr>
            <p:ph idx="1" type="body"/>
          </p:nvPr>
        </p:nvSpPr>
        <p:spPr>
          <a:xfrm>
            <a:off x="189910" y="1236997"/>
            <a:ext cx="5866200" cy="3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4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5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 sz="59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El Frontend es el cliente y es el que se encarga de toda la lógica de este cuando desea realizar alguna petición.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 sz="59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El Backend está del lado del servidor y se encarga de la lógica, de todas las funciones </a:t>
            </a:r>
            <a:r>
              <a:rPr lang="es" sz="5900">
                <a:highlight>
                  <a:schemeClr val="lt1"/>
                </a:highlight>
              </a:rPr>
              <a:t>qu</a:t>
            </a:r>
            <a:r>
              <a:rPr lang="es" sz="59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 requiere el cliente. 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s" sz="2100"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  <p:pic>
        <p:nvPicPr>
          <p:cNvPr id="482" name="Google Shape;482;p66"/>
          <p:cNvPicPr preferRelativeResize="0"/>
          <p:nvPr/>
        </p:nvPicPr>
        <p:blipFill rotWithShape="1">
          <a:blip r:embed="rId3">
            <a:alphaModFix/>
          </a:blip>
          <a:srcRect b="0" l="13949" r="17435" t="0"/>
          <a:stretch/>
        </p:blipFill>
        <p:spPr>
          <a:xfrm>
            <a:off x="6279104" y="1236997"/>
            <a:ext cx="2674978" cy="2923882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66"/>
          <p:cNvSpPr txBox="1"/>
          <p:nvPr/>
        </p:nvSpPr>
        <p:spPr>
          <a:xfrm>
            <a:off x="1320110" y="778399"/>
            <a:ext cx="5163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Frontend, Backend y Full Stack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7"/>
          <p:cNvSpPr txBox="1"/>
          <p:nvPr>
            <p:ph idx="1" type="body"/>
          </p:nvPr>
        </p:nvSpPr>
        <p:spPr>
          <a:xfrm>
            <a:off x="63311" y="1454290"/>
            <a:ext cx="5264700" cy="3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</a:pPr>
            <a:r>
              <a:rPr lang="es" sz="25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Un stack es un conjunto de tecnologías que se utiliza para desarrollar una aplicación, son todas las tecnologías que usa el Frontend y el Backend, por lo tanto un desarrollador full stack puede manejar tanto el frontend como el backend de una app.  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rPr b="1" lang="es" sz="2100">
                <a:latin typeface="Arial"/>
                <a:ea typeface="Arial"/>
                <a:cs typeface="Arial"/>
                <a:sym typeface="Arial"/>
              </a:rPr>
              <a:t>			</a:t>
            </a:r>
            <a:endParaRPr/>
          </a:p>
        </p:txBody>
      </p:sp>
      <p:sp>
        <p:nvSpPr>
          <p:cNvPr id="489" name="Google Shape;489;p67"/>
          <p:cNvSpPr txBox="1"/>
          <p:nvPr/>
        </p:nvSpPr>
        <p:spPr>
          <a:xfrm>
            <a:off x="1562535" y="719774"/>
            <a:ext cx="5163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None/>
            </a:pPr>
            <a:r>
              <a:rPr b="1" i="0" lang="e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Frontend, Backend y Full Stack</a:t>
            </a:r>
            <a:endParaRPr b="0" i="0" sz="2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t/>
            </a:r>
            <a:endParaRPr b="1" i="0" sz="2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0" name="Google Shape;490;p67"/>
          <p:cNvPicPr preferRelativeResize="0"/>
          <p:nvPr/>
        </p:nvPicPr>
        <p:blipFill rotWithShape="1">
          <a:blip r:embed="rId3">
            <a:alphaModFix/>
          </a:blip>
          <a:srcRect b="0" l="12979" r="12035" t="0"/>
          <a:stretch/>
        </p:blipFill>
        <p:spPr>
          <a:xfrm>
            <a:off x="5208568" y="1380435"/>
            <a:ext cx="3872133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>
            <p:ph idx="1" type="body"/>
          </p:nvPr>
        </p:nvSpPr>
        <p:spPr>
          <a:xfrm>
            <a:off x="167110" y="1228065"/>
            <a:ext cx="8809800" cy="31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-177831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Programador con perfil técnico muy completo.</a:t>
            </a:r>
            <a:endParaRPr>
              <a:highlight>
                <a:schemeClr val="lt1"/>
              </a:highlight>
            </a:endParaRPr>
          </a:p>
          <a:p>
            <a:pPr indent="-1778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Encargado de manejar cada uno de los aspectos relacionados con la creación y el mantenimiento de una aplicación web. 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" sz="3300">
                <a:highlight>
                  <a:schemeClr val="lt1"/>
                </a:highlight>
              </a:rPr>
              <a:t>  </a:t>
            </a: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 un programador multiusos y dentro del desarrollo del proyecto es</a:t>
            </a:r>
            <a:r>
              <a:rPr lang="es" sz="3300">
                <a:highlight>
                  <a:schemeClr val="lt1"/>
                </a:highlight>
              </a:rPr>
              <a:t> </a:t>
            </a: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responsable del montaje de los servidores, hasta el diseño con hojas de estilos.</a:t>
            </a:r>
            <a:endParaRPr>
              <a:highlight>
                <a:schemeClr val="lt1"/>
              </a:highlight>
            </a:endParaRPr>
          </a:p>
          <a:p>
            <a:pPr indent="-177831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Char char="•"/>
            </a:pP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Es fundamental que tenga conocimientos en desarrollo Frontend y Backend. </a:t>
            </a:r>
            <a:endParaRPr>
              <a:highlight>
                <a:schemeClr val="lt1"/>
              </a:highlight>
            </a:endParaRPr>
          </a:p>
          <a:p>
            <a:pPr indent="-181831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Frontend: parte de un sitio web que interactúa con los usuarios. </a:t>
            </a:r>
            <a:endParaRPr>
              <a:highlight>
                <a:schemeClr val="lt1"/>
              </a:highlight>
            </a:endParaRPr>
          </a:p>
          <a:p>
            <a:pPr indent="-181831" lvl="2" marL="863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Noto Sans Symbols"/>
              <a:buChar char="▪"/>
            </a:pPr>
            <a:r>
              <a:rPr lang="es" sz="33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Backend: parte del sitio web que se conecta con la base de datos.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16666"/>
              <a:buNone/>
            </a:pPr>
            <a:r>
              <a:t/>
            </a:r>
            <a:endParaRPr b="1"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b="1" lang="es" sz="2100"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496" name="Google Shape;496;p68"/>
          <p:cNvSpPr txBox="1"/>
          <p:nvPr/>
        </p:nvSpPr>
        <p:spPr>
          <a:xfrm>
            <a:off x="2030560" y="631949"/>
            <a:ext cx="5163900" cy="3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45"/>
              <a:buFont typeface="Arial"/>
              <a:buNone/>
            </a:pPr>
            <a:r>
              <a:rPr b="1" i="0" lang="es" sz="2345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Desarrollador Full Stack</a:t>
            </a:r>
            <a:endParaRPr b="1" i="0" sz="1857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77"/>
              <a:buFont typeface="Arial"/>
              <a:buNone/>
            </a:pPr>
            <a:r>
              <a:t/>
            </a:r>
            <a:endParaRPr b="1" i="0" sz="877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69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7142"/>
              <a:buFont typeface="Montserrat Medium"/>
              <a:buNone/>
            </a:pPr>
            <a:r>
              <a:rPr b="1" lang="es" sz="2800"/>
              <a:t>Web e internet</a:t>
            </a:r>
            <a:endParaRPr b="1" sz="2800"/>
          </a:p>
        </p:txBody>
      </p:sp>
      <p:sp>
        <p:nvSpPr>
          <p:cNvPr id="502" name="Google Shape;502;p69"/>
          <p:cNvSpPr txBox="1"/>
          <p:nvPr>
            <p:ph idx="1" type="body"/>
          </p:nvPr>
        </p:nvSpPr>
        <p:spPr>
          <a:xfrm>
            <a:off x="423300" y="1616301"/>
            <a:ext cx="8280000" cy="20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0000" lnSpcReduction="10000"/>
          </a:bodyPr>
          <a:lstStyle/>
          <a:p>
            <a:pPr indent="0" lvl="0" marL="1143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2580"/>
              <a:buNone/>
            </a:pPr>
            <a:r>
              <a:rPr lang="es" sz="3200"/>
              <a:t>Parecen ser lo mismo, pero en realidad no lo son, ya que internet se refiere a una gran red de computadores conectados globalmente en la web, es decir, la web esta construida sobre internet.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29032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 sz="2800"/>
              <a:t>Web e internet</a:t>
            </a:r>
            <a:endParaRPr b="1" sz="2800"/>
          </a:p>
        </p:txBody>
      </p:sp>
      <p:sp>
        <p:nvSpPr>
          <p:cNvPr id="508" name="Google Shape;508;p70"/>
          <p:cNvSpPr txBox="1"/>
          <p:nvPr>
            <p:ph idx="1" type="body"/>
          </p:nvPr>
        </p:nvSpPr>
        <p:spPr>
          <a:xfrm>
            <a:off x="793269" y="1474208"/>
            <a:ext cx="309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es" sz="2400">
                <a:solidFill>
                  <a:schemeClr val="dk1"/>
                </a:solidFill>
              </a:rPr>
              <a:t>Clientes</a:t>
            </a:r>
            <a:endParaRPr b="1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Computadores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Smartphone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Tables</a:t>
            </a:r>
            <a:endParaRPr/>
          </a:p>
        </p:txBody>
      </p:sp>
      <p:sp>
        <p:nvSpPr>
          <p:cNvPr id="509" name="Google Shape;509;p70"/>
          <p:cNvSpPr txBox="1"/>
          <p:nvPr/>
        </p:nvSpPr>
        <p:spPr>
          <a:xfrm>
            <a:off x="5099981" y="1474208"/>
            <a:ext cx="3090000" cy="331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b="1" i="0" lang="es" sz="2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Servidores</a:t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Computadores que alojan los sitios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Páginas web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</a:pPr>
            <a:r>
              <a:rPr b="0" i="0" lang="es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Aplicaciones Web</a:t>
            </a:r>
            <a:endParaRPr/>
          </a:p>
        </p:txBody>
      </p:sp>
      <p:sp>
        <p:nvSpPr>
          <p:cNvPr id="510" name="Google Shape;510;p70"/>
          <p:cNvSpPr/>
          <p:nvPr/>
        </p:nvSpPr>
        <p:spPr>
          <a:xfrm>
            <a:off x="3443110" y="1587097"/>
            <a:ext cx="12306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70"/>
          <p:cNvSpPr/>
          <p:nvPr/>
        </p:nvSpPr>
        <p:spPr>
          <a:xfrm flipH="1">
            <a:off x="3442998" y="1848343"/>
            <a:ext cx="1230600" cy="252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25400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7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es"/>
              <a:t>Browser o Navegador</a:t>
            </a:r>
            <a:endParaRPr b="1"/>
          </a:p>
        </p:txBody>
      </p:sp>
      <p:sp>
        <p:nvSpPr>
          <p:cNvPr id="517" name="Google Shape;517;p71"/>
          <p:cNvSpPr txBox="1"/>
          <p:nvPr>
            <p:ph idx="1" type="body"/>
          </p:nvPr>
        </p:nvSpPr>
        <p:spPr>
          <a:xfrm>
            <a:off x="311699" y="1152475"/>
            <a:ext cx="8651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s" sz="1800"/>
              <a:t>Son programas o aplicaciones complejas encargadas de hacer peticiones a los servidores y de renderizar los archivos recibidos (</a:t>
            </a:r>
            <a:r>
              <a:rPr b="1" lang="es" sz="1800"/>
              <a:t>Chrome, Edge, Firefox, Safari</a:t>
            </a:r>
            <a:r>
              <a:rPr lang="es" sz="1800"/>
              <a:t>), es decir, leer documentos HTML y mostrarlos correctamente.</a:t>
            </a:r>
            <a:endParaRPr b="1" sz="18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 sz="1800"/>
              <a:t>Dirección Web</a:t>
            </a:r>
            <a:endParaRPr b="1" sz="1800"/>
          </a:p>
          <a:p>
            <a:pPr indent="-317500" lvl="0" marL="45720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es" sz="2000"/>
              <a:t>h t t p : / / m i d o m i n i o . c o m 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		Protocolo de información 	Dominio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		        hipertextual	                 Dirección IP</a:t>
            </a:r>
            <a:endParaRPr/>
          </a:p>
        </p:txBody>
      </p:sp>
      <p:sp>
        <p:nvSpPr>
          <p:cNvPr id="518" name="Google Shape;518;p71"/>
          <p:cNvSpPr/>
          <p:nvPr/>
        </p:nvSpPr>
        <p:spPr>
          <a:xfrm rot="5400000">
            <a:off x="2977360" y="2932226"/>
            <a:ext cx="429000" cy="1112100"/>
          </a:xfrm>
          <a:prstGeom prst="rightBrace">
            <a:avLst>
              <a:gd fmla="val 29386" name="adj1"/>
              <a:gd fmla="val 50000" name="adj2"/>
            </a:avLst>
          </a:prstGeom>
          <a:noFill/>
          <a:ln cap="flat" cmpd="sng" w="2857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71"/>
          <p:cNvSpPr/>
          <p:nvPr/>
        </p:nvSpPr>
        <p:spPr>
          <a:xfrm rot="5400000">
            <a:off x="5114104" y="2066127"/>
            <a:ext cx="429000" cy="2844300"/>
          </a:xfrm>
          <a:prstGeom prst="rightBrace">
            <a:avLst>
              <a:gd fmla="val 29386" name="adj1"/>
              <a:gd fmla="val 50000" name="adj2"/>
            </a:avLst>
          </a:prstGeom>
          <a:noFill/>
          <a:ln cap="flat" cmpd="sng" w="28575">
            <a:solidFill>
              <a:srgbClr val="3B7F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2"/>
          <p:cNvSpPr/>
          <p:nvPr/>
        </p:nvSpPr>
        <p:spPr>
          <a:xfrm>
            <a:off x="5184255" y="695815"/>
            <a:ext cx="36861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Aplicación web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72"/>
          <p:cNvSpPr/>
          <p:nvPr/>
        </p:nvSpPr>
        <p:spPr>
          <a:xfrm>
            <a:off x="4778535" y="1450375"/>
            <a:ext cx="39759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aquella que está instalada en un servidor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ejecución requiere que el usuario disponga de: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dispositivo con conexión a internet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navegador (Google Chrome, Internet Explorer, Mozilla Firefox, etc)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72"/>
          <p:cNvSpPr/>
          <p:nvPr/>
        </p:nvSpPr>
        <p:spPr>
          <a:xfrm>
            <a:off x="231015" y="695815"/>
            <a:ext cx="49503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Aplicación Escritorio    </a:t>
            </a:r>
            <a:r>
              <a:rPr b="1" i="0" lang="es" sz="3000" u="none" cap="none" strike="noStrike">
                <a:solidFill>
                  <a:srgbClr val="0099E8"/>
                </a:solidFill>
                <a:latin typeface="Raleway"/>
                <a:ea typeface="Raleway"/>
                <a:cs typeface="Raleway"/>
                <a:sym typeface="Raleway"/>
              </a:rPr>
              <a:t>vs.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72"/>
          <p:cNvSpPr/>
          <p:nvPr/>
        </p:nvSpPr>
        <p:spPr>
          <a:xfrm>
            <a:off x="92055" y="1450375"/>
            <a:ext cx="4209900" cy="29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aquella que está instalada en el ordenador del Usuario.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ejecutada directamente por el sistema operativo, ya sea Microsoft Windows, Mac OS X, Linux, etc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rendimiento depende de diversas configuraciones de hardware como memoria RAM, disco duro, memoria de video, etc.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5"/>
          <p:cNvSpPr txBox="1"/>
          <p:nvPr>
            <p:ph type="ctrTitle"/>
          </p:nvPr>
        </p:nvSpPr>
        <p:spPr>
          <a:xfrm>
            <a:off x="311700" y="1226800"/>
            <a:ext cx="85206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Les damos la bienvenida</a:t>
            </a:r>
            <a:endParaRPr/>
          </a:p>
        </p:txBody>
      </p:sp>
      <p:sp>
        <p:nvSpPr>
          <p:cNvPr id="414" name="Google Shape;414;p5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s"/>
              <a:t>Vamos a comenzar a grabar la clase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73"/>
          <p:cNvSpPr/>
          <p:nvPr/>
        </p:nvSpPr>
        <p:spPr>
          <a:xfrm>
            <a:off x="2307075" y="1977465"/>
            <a:ext cx="63291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73"/>
          <p:cNvSpPr/>
          <p:nvPr/>
        </p:nvSpPr>
        <p:spPr>
          <a:xfrm>
            <a:off x="209355" y="819345"/>
            <a:ext cx="8657400" cy="18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usuario carga la aplicación.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aplicación se conecta a la base de datos y recupera la información del usuario del servidor.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aplicación muestra al usuario la información solicitada.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73"/>
          <p:cNvSpPr/>
          <p:nvPr/>
        </p:nvSpPr>
        <p:spPr>
          <a:xfrm>
            <a:off x="119355" y="514425"/>
            <a:ext cx="821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Aplicación Escritorio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5" name="Google Shape;53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275" y="2357265"/>
            <a:ext cx="5513039" cy="2166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/>
          <p:nvPr/>
        </p:nvSpPr>
        <p:spPr>
          <a:xfrm>
            <a:off x="2339650" y="2029978"/>
            <a:ext cx="6329100" cy="21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74"/>
          <p:cNvSpPr/>
          <p:nvPr/>
        </p:nvSpPr>
        <p:spPr>
          <a:xfrm>
            <a:off x="4404610" y="871858"/>
            <a:ext cx="4606200" cy="370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usuario ingresa la URL (dirección) en el navegador.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servidor web recibe la solicitud y envía la respuesta en html al navegador.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el navegador se ingresa la información de usuario y contraseña.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Dicha información se traduce a html.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verifica que el usuario y la contraseña sean válidos.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AutoNum type="arabicPeriod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estos datos son válidos el usuario es redireccionado a la página que desea ingresar.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74"/>
          <p:cNvSpPr/>
          <p:nvPr/>
        </p:nvSpPr>
        <p:spPr>
          <a:xfrm>
            <a:off x="151930" y="566938"/>
            <a:ext cx="821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Aplicación web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3" name="Google Shape;543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0" y="1371538"/>
            <a:ext cx="4172041" cy="2848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5"/>
          <p:cNvSpPr/>
          <p:nvPr/>
        </p:nvSpPr>
        <p:spPr>
          <a:xfrm>
            <a:off x="142505" y="1250235"/>
            <a:ext cx="8859000" cy="325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0000" wrap="square" tIns="91425">
            <a:noAutofit/>
          </a:bodyPr>
          <a:lstStyle/>
          <a:p>
            <a:pPr indent="-340559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páginas web mantienen estructuras similares que permiten al usuario facilitar la experiencia en el uso de las diferentes aplicaciones.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puede ejecutar desde cualquier ordenador-dispositivo que cuente con navegador y con conexión a internet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es necesario instalarlas en el dispositivo, basta con el navegador.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 fáciles de actualizar y mantener ya que están centralizadas en el servidor.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funcionalidad es independiente al Sistema Operativo instalado en PC del usuario. 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que las aplicaciones sean multiusuarios.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0559" lvl="0" marL="457200" marR="0" rtl="0" algn="l">
              <a:lnSpc>
                <a:spcPct val="100000"/>
              </a:lnSpc>
              <a:spcBef>
                <a:spcPts val="601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b="0" i="0" lang="e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separar los datos almacenados en el servidor de base datos, del front end, donde se muestran al usuario.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75"/>
          <p:cNvSpPr/>
          <p:nvPr/>
        </p:nvSpPr>
        <p:spPr>
          <a:xfrm>
            <a:off x="789605" y="569575"/>
            <a:ext cx="8211900" cy="75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00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s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Ventajas de una Aplicación web</a:t>
            </a:r>
            <a:endParaRPr b="0" i="0" sz="3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30"/>
              <a:t>GIT - GitHub</a:t>
            </a:r>
            <a:endParaRPr sz="3030"/>
          </a:p>
        </p:txBody>
      </p:sp>
      <p:pic>
        <p:nvPicPr>
          <p:cNvPr id="555" name="Google Shape;55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23725" y="2060076"/>
            <a:ext cx="2448275" cy="102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3500" y="1691300"/>
            <a:ext cx="1760876" cy="1760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7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GITHUB</a:t>
            </a:r>
            <a:endParaRPr/>
          </a:p>
        </p:txBody>
      </p:sp>
      <p:sp>
        <p:nvSpPr>
          <p:cNvPr id="562" name="Google Shape;562;p77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Versiones en la Nube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3" name="Google Shape;563;p77"/>
          <p:cNvPicPr preferRelativeResize="0"/>
          <p:nvPr/>
        </p:nvPicPr>
        <p:blipFill rotWithShape="1">
          <a:blip r:embed="rId3">
            <a:alphaModFix/>
          </a:blip>
          <a:srcRect b="0" l="26526" r="26746" t="0"/>
          <a:stretch/>
        </p:blipFill>
        <p:spPr>
          <a:xfrm>
            <a:off x="5570300" y="1428413"/>
            <a:ext cx="2262600" cy="228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78"/>
          <p:cNvSpPr txBox="1"/>
          <p:nvPr>
            <p:ph idx="1" type="subTitle"/>
          </p:nvPr>
        </p:nvSpPr>
        <p:spPr>
          <a:xfrm>
            <a:off x="550375" y="1712850"/>
            <a:ext cx="82518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2000"/>
              <a:t>Es el </a:t>
            </a:r>
            <a:r>
              <a:rPr lang="es" sz="2000">
                <a:solidFill>
                  <a:srgbClr val="F9F9F9"/>
                </a:solidFill>
                <a:highlight>
                  <a:srgbClr val="7685E6"/>
                </a:highlight>
              </a:rPr>
              <a:t>espacio online</a:t>
            </a:r>
            <a:r>
              <a:rPr lang="es" sz="2000"/>
              <a:t> donde </a:t>
            </a:r>
            <a:r>
              <a:rPr lang="es" sz="2000">
                <a:highlight>
                  <a:srgbClr val="F9F9F9"/>
                </a:highlight>
              </a:rPr>
              <a:t>podremos guardar una copia de nuestro código</a:t>
            </a:r>
            <a:r>
              <a:rPr lang="es" sz="2000"/>
              <a:t>, si bien </a:t>
            </a:r>
            <a:r>
              <a:rPr lang="es" sz="2000" u="sng"/>
              <a:t>existen alternativas</a:t>
            </a:r>
            <a:r>
              <a:rPr lang="es" sz="2000"/>
              <a:t> (gitlab), </a:t>
            </a:r>
            <a:r>
              <a:rPr b="1" lang="es" sz="2000">
                <a:latin typeface="Montserrat"/>
                <a:ea typeface="Montserrat"/>
                <a:cs typeface="Montserrat"/>
                <a:sym typeface="Montserrat"/>
              </a:rPr>
              <a:t>github</a:t>
            </a:r>
            <a:r>
              <a:rPr lang="es" sz="2000"/>
              <a:t> es </a:t>
            </a:r>
            <a:r>
              <a:rPr lang="es" sz="2000">
                <a:solidFill>
                  <a:schemeClr val="lt1"/>
                </a:solidFill>
                <a:highlight>
                  <a:srgbClr val="E15BBA"/>
                </a:highlight>
              </a:rPr>
              <a:t>la más conocida y utilizada del mercado</a:t>
            </a:r>
            <a:r>
              <a:rPr lang="es" sz="2000"/>
              <a:t>.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2000"/>
              <a:t>Esta herramienta es </a:t>
            </a:r>
            <a:r>
              <a:rPr b="1" lang="es" sz="2000">
                <a:solidFill>
                  <a:srgbClr val="377BC7"/>
                </a:solidFill>
                <a:latin typeface="Montserrat"/>
                <a:ea typeface="Montserrat"/>
                <a:cs typeface="Montserrat"/>
                <a:sym typeface="Montserrat"/>
              </a:rPr>
              <a:t>muy importante</a:t>
            </a:r>
            <a:r>
              <a:rPr lang="es" sz="2000"/>
              <a:t> para un desarrollador ya que </a:t>
            </a:r>
            <a:r>
              <a:rPr lang="es" sz="2000" u="sng"/>
              <a:t>también sirve como forma de mostrar su trabajo</a:t>
            </a:r>
            <a:r>
              <a:rPr lang="es" sz="2000"/>
              <a:t>.</a:t>
            </a:r>
            <a:endParaRPr sz="2000"/>
          </a:p>
        </p:txBody>
      </p:sp>
      <p:sp>
        <p:nvSpPr>
          <p:cNvPr id="569" name="Google Shape;569;p78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GITHUB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Creación de cuenta</a:t>
            </a:r>
            <a:endParaRPr/>
          </a:p>
        </p:txBody>
      </p:sp>
      <p:sp>
        <p:nvSpPr>
          <p:cNvPr id="575" name="Google Shape;575;p79"/>
          <p:cNvSpPr txBox="1"/>
          <p:nvPr>
            <p:ph idx="1" type="body"/>
          </p:nvPr>
        </p:nvSpPr>
        <p:spPr>
          <a:xfrm>
            <a:off x="311700" y="1853675"/>
            <a:ext cx="41253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El primer paso es crearse una cuenta en: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https://github.com/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/>
              <a:t>Cuenta con una versión gratuita</a:t>
            </a:r>
            <a:r>
              <a:rPr lang="es"/>
              <a:t> con muchos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beneficios</a:t>
            </a:r>
            <a:r>
              <a:rPr lang="es"/>
              <a:t>, como la posibilidad de </a:t>
            </a:r>
            <a:r>
              <a:rPr b="1" lang="es">
                <a:solidFill>
                  <a:srgbClr val="377BC7"/>
                </a:solidFill>
              </a:rPr>
              <a:t>contar con infinitos repositorios</a:t>
            </a:r>
            <a:r>
              <a:rPr lang="es"/>
              <a:t> públicos.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t/>
            </a:r>
            <a:endParaRPr/>
          </a:p>
        </p:txBody>
      </p:sp>
      <p:pic>
        <p:nvPicPr>
          <p:cNvPr id="576" name="Google Shape;576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36925" y="1466900"/>
            <a:ext cx="4174801" cy="2874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8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Nuevo Repositorio</a:t>
            </a:r>
            <a:endParaRPr/>
          </a:p>
        </p:txBody>
      </p:sp>
      <p:sp>
        <p:nvSpPr>
          <p:cNvPr id="582" name="Google Shape;582;p80"/>
          <p:cNvSpPr txBox="1"/>
          <p:nvPr>
            <p:ph idx="1" type="body"/>
          </p:nvPr>
        </p:nvSpPr>
        <p:spPr>
          <a:xfrm>
            <a:off x="311700" y="1345375"/>
            <a:ext cx="34644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El segundo paso es crear un nuevo repositorio remoto.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583" name="Google Shape;583;p80"/>
          <p:cNvPicPr preferRelativeResize="0"/>
          <p:nvPr/>
        </p:nvPicPr>
        <p:blipFill rotWithShape="1">
          <a:blip r:embed="rId3">
            <a:alphaModFix/>
          </a:blip>
          <a:srcRect b="0" l="0" r="0" t="11878"/>
          <a:stretch/>
        </p:blipFill>
        <p:spPr>
          <a:xfrm>
            <a:off x="311700" y="2136525"/>
            <a:ext cx="3067050" cy="788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4" name="Google Shape;584;p80"/>
          <p:cNvCxnSpPr/>
          <p:nvPr/>
        </p:nvCxnSpPr>
        <p:spPr>
          <a:xfrm flipH="1">
            <a:off x="3067350" y="1936988"/>
            <a:ext cx="311400" cy="364800"/>
          </a:xfrm>
          <a:prstGeom prst="straightConnector1">
            <a:avLst/>
          </a:prstGeom>
          <a:noFill/>
          <a:ln cap="flat" cmpd="sng" w="28575">
            <a:solidFill>
              <a:srgbClr val="FF8B39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585" name="Google Shape;585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88825" y="1345375"/>
            <a:ext cx="4763726" cy="3251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80"/>
          <p:cNvSpPr txBox="1"/>
          <p:nvPr>
            <p:ph idx="1" type="body"/>
          </p:nvPr>
        </p:nvSpPr>
        <p:spPr>
          <a:xfrm>
            <a:off x="311700" y="3068650"/>
            <a:ext cx="34644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/>
              <a:t>En la </a:t>
            </a:r>
            <a:r>
              <a:rPr lang="es" u="sng"/>
              <a:t>pantalla de creació</a:t>
            </a:r>
            <a:r>
              <a:rPr lang="es"/>
              <a:t>n debemos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completar el nombre del repositorio</a:t>
            </a:r>
            <a:r>
              <a:rPr lang="es"/>
              <a:t> y </a:t>
            </a:r>
            <a:r>
              <a:rPr b="1" lang="es"/>
              <a:t>una descripción (opcional)</a:t>
            </a:r>
            <a:r>
              <a:rPr lang="es"/>
              <a:t>, luego lo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marcamos como público</a:t>
            </a:r>
            <a:r>
              <a:rPr lang="es"/>
              <a:t> y le damos a</a:t>
            </a:r>
            <a:endParaRPr/>
          </a:p>
        </p:txBody>
      </p:sp>
      <p:pic>
        <p:nvPicPr>
          <p:cNvPr id="587" name="Google Shape;587;p80"/>
          <p:cNvPicPr preferRelativeResize="0"/>
          <p:nvPr/>
        </p:nvPicPr>
        <p:blipFill rotWithShape="1">
          <a:blip r:embed="rId5">
            <a:alphaModFix/>
          </a:blip>
          <a:srcRect b="13137" l="0" r="0" t="25301"/>
          <a:stretch/>
        </p:blipFill>
        <p:spPr>
          <a:xfrm>
            <a:off x="1156650" y="4140645"/>
            <a:ext cx="1134025" cy="25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8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Nuevo Repositorio</a:t>
            </a:r>
            <a:endParaRPr/>
          </a:p>
        </p:txBody>
      </p:sp>
      <p:sp>
        <p:nvSpPr>
          <p:cNvPr id="593" name="Google Shape;593;p81"/>
          <p:cNvSpPr txBox="1"/>
          <p:nvPr>
            <p:ph idx="1" type="body"/>
          </p:nvPr>
        </p:nvSpPr>
        <p:spPr>
          <a:xfrm>
            <a:off x="311700" y="1204563"/>
            <a:ext cx="77418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Una vez creado, ya podemos subir nuestro proyecto siguiendo los pasos que indica github según el caso que nos corresponda.</a:t>
            </a:r>
            <a:endParaRPr>
              <a:highlight>
                <a:srgbClr val="F8C823"/>
              </a:highlight>
            </a:endParaRPr>
          </a:p>
        </p:txBody>
      </p:sp>
      <p:pic>
        <p:nvPicPr>
          <p:cNvPr id="594" name="Google Shape;59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19925" y="1852575"/>
            <a:ext cx="4925350" cy="26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81"/>
          <p:cNvSpPr/>
          <p:nvPr/>
        </p:nvSpPr>
        <p:spPr>
          <a:xfrm>
            <a:off x="1688100" y="3380875"/>
            <a:ext cx="4925400" cy="617700"/>
          </a:xfrm>
          <a:prstGeom prst="rect">
            <a:avLst/>
          </a:prstGeom>
          <a:noFill/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2"/>
          <p:cNvSpPr txBox="1"/>
          <p:nvPr>
            <p:ph type="title"/>
          </p:nvPr>
        </p:nvSpPr>
        <p:spPr>
          <a:xfrm>
            <a:off x="490250" y="450150"/>
            <a:ext cx="8061000" cy="376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GIT</a:t>
            </a:r>
            <a:endParaRPr/>
          </a:p>
        </p:txBody>
      </p:sp>
      <p:sp>
        <p:nvSpPr>
          <p:cNvPr id="601" name="Google Shape;601;p82"/>
          <p:cNvSpPr txBox="1"/>
          <p:nvPr>
            <p:ph idx="4294967295" type="subTitle"/>
          </p:nvPr>
        </p:nvSpPr>
        <p:spPr>
          <a:xfrm>
            <a:off x="511711" y="2498275"/>
            <a:ext cx="40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rPr b="0" i="0" lang="es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Control de Versiones</a:t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2" name="Google Shape;60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0075" y="2060088"/>
            <a:ext cx="2448275" cy="102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6"/>
          <p:cNvSpPr txBox="1"/>
          <p:nvPr>
            <p:ph type="title"/>
          </p:nvPr>
        </p:nvSpPr>
        <p:spPr>
          <a:xfrm>
            <a:off x="3331525" y="2159925"/>
            <a:ext cx="23979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Herramientas e Instalaciones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Instalaciones Necesarias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Herramientas del curso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Git - Github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Conceptos básicos de la web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Concepto Cliente/Servidor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  <p:sp>
        <p:nvSpPr>
          <p:cNvPr id="420" name="Google Shape;420;p56"/>
          <p:cNvSpPr txBox="1"/>
          <p:nvPr>
            <p:ph idx="2" type="title"/>
          </p:nvPr>
        </p:nvSpPr>
        <p:spPr>
          <a:xfrm>
            <a:off x="6134350" y="2196275"/>
            <a:ext cx="2397900" cy="20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/>
              <a:t>HTML 1 - Conceptos básicos de HTML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Proyecto web: ¿qué es?</a:t>
            </a:r>
            <a:endParaRPr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s"/>
              <a:t>Introducción a HTML. Etiquetas básicas y atributos.</a:t>
            </a:r>
            <a:endParaRPr/>
          </a:p>
        </p:txBody>
      </p:sp>
      <p:sp>
        <p:nvSpPr>
          <p:cNvPr id="421" name="Google Shape;421;p56"/>
          <p:cNvSpPr txBox="1"/>
          <p:nvPr>
            <p:ph idx="3" type="title"/>
          </p:nvPr>
        </p:nvSpPr>
        <p:spPr>
          <a:xfrm>
            <a:off x="40399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"/>
              <a:t>Clase 01</a:t>
            </a:r>
            <a:endParaRPr/>
          </a:p>
        </p:txBody>
      </p:sp>
      <p:sp>
        <p:nvSpPr>
          <p:cNvPr id="422" name="Google Shape;422;p56"/>
          <p:cNvSpPr txBox="1"/>
          <p:nvPr>
            <p:ph idx="4" type="title"/>
          </p:nvPr>
        </p:nvSpPr>
        <p:spPr>
          <a:xfrm>
            <a:off x="6877450" y="1164225"/>
            <a:ext cx="911700" cy="3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0"/>
              <a:buNone/>
            </a:pPr>
            <a:r>
              <a:rPr lang="es"/>
              <a:t>Clase 02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83"/>
          <p:cNvSpPr txBox="1"/>
          <p:nvPr>
            <p:ph idx="1" type="subTitle"/>
          </p:nvPr>
        </p:nvSpPr>
        <p:spPr>
          <a:xfrm>
            <a:off x="550375" y="1817675"/>
            <a:ext cx="8251800" cy="20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s" sz="2200"/>
              <a:t>Esta </a:t>
            </a:r>
            <a:r>
              <a:rPr lang="es" sz="2200">
                <a:solidFill>
                  <a:srgbClr val="F9F9F9"/>
                </a:solidFill>
                <a:highlight>
                  <a:srgbClr val="FF8B39"/>
                </a:highlight>
              </a:rPr>
              <a:t>herramienta</a:t>
            </a:r>
            <a:r>
              <a:rPr lang="es" sz="2200"/>
              <a:t> creada por </a:t>
            </a:r>
            <a:r>
              <a:rPr i="1" lang="es" sz="2200" u="sng"/>
              <a:t>Linus Torvalds</a:t>
            </a:r>
            <a:r>
              <a:rPr lang="es" sz="2200"/>
              <a:t> nos </a:t>
            </a:r>
            <a:r>
              <a:rPr lang="es" sz="2200">
                <a:solidFill>
                  <a:srgbClr val="F9F9F9"/>
                </a:solidFill>
                <a:highlight>
                  <a:srgbClr val="377BC7"/>
                </a:highlight>
              </a:rPr>
              <a:t>permite</a:t>
            </a:r>
            <a:r>
              <a:rPr lang="es" sz="2200"/>
              <a:t> llevar un </a:t>
            </a:r>
            <a:r>
              <a:rPr b="1" lang="es" sz="2200">
                <a:solidFill>
                  <a:srgbClr val="7685E6"/>
                </a:solidFill>
                <a:latin typeface="Montserrat"/>
                <a:ea typeface="Montserrat"/>
                <a:cs typeface="Montserrat"/>
                <a:sym typeface="Montserrat"/>
              </a:rPr>
              <a:t>versionado</a:t>
            </a:r>
            <a:r>
              <a:rPr lang="es" sz="2200"/>
              <a:t> de </a:t>
            </a:r>
            <a:r>
              <a:rPr lang="es" sz="2200">
                <a:solidFill>
                  <a:srgbClr val="F9F9F9"/>
                </a:solidFill>
                <a:highlight>
                  <a:srgbClr val="E15BBA"/>
                </a:highlight>
              </a:rPr>
              <a:t>nuestros proyectos</a:t>
            </a:r>
            <a:r>
              <a:rPr lang="es" sz="2200"/>
              <a:t>, como si se tratara de una </a:t>
            </a:r>
            <a:r>
              <a:rPr b="1" lang="es" sz="2200">
                <a:latin typeface="Montserrat"/>
                <a:ea typeface="Montserrat"/>
                <a:cs typeface="Montserrat"/>
                <a:sym typeface="Montserrat"/>
              </a:rPr>
              <a:t>línea de tiempo</a:t>
            </a:r>
            <a:r>
              <a:rPr lang="es" sz="2200"/>
              <a:t> sobre la cual podemos </a:t>
            </a:r>
            <a:r>
              <a:rPr lang="es" sz="2200" u="sng"/>
              <a:t>navegar</a:t>
            </a:r>
            <a:r>
              <a:rPr lang="es" sz="2200"/>
              <a:t>, volviendo a código</a:t>
            </a:r>
            <a:r>
              <a:rPr lang="es" sz="2200">
                <a:solidFill>
                  <a:srgbClr val="FF8B39"/>
                </a:solidFill>
              </a:rPr>
              <a:t> anterior</a:t>
            </a:r>
            <a:r>
              <a:rPr lang="es" sz="2200"/>
              <a:t> o </a:t>
            </a:r>
            <a:r>
              <a:rPr lang="es" sz="2200">
                <a:solidFill>
                  <a:srgbClr val="F9F9F9"/>
                </a:solidFill>
                <a:highlight>
                  <a:srgbClr val="7685E6"/>
                </a:highlight>
              </a:rPr>
              <a:t>creando múltiples versiones</a:t>
            </a:r>
            <a:r>
              <a:rPr lang="es" sz="2200"/>
              <a:t> del mismo.</a:t>
            </a:r>
            <a:endParaRPr sz="2200"/>
          </a:p>
        </p:txBody>
      </p:sp>
      <p:sp>
        <p:nvSpPr>
          <p:cNvPr id="608" name="Google Shape;608;p83"/>
          <p:cNvSpPr txBox="1"/>
          <p:nvPr>
            <p:ph type="ctrTitle"/>
          </p:nvPr>
        </p:nvSpPr>
        <p:spPr>
          <a:xfrm>
            <a:off x="550375" y="142350"/>
            <a:ext cx="8043300" cy="157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GIT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84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Instalación de GIT</a:t>
            </a:r>
            <a:endParaRPr/>
          </a:p>
        </p:txBody>
      </p:sp>
      <p:sp>
        <p:nvSpPr>
          <p:cNvPr id="614" name="Google Shape;614;p84"/>
          <p:cNvSpPr txBox="1"/>
          <p:nvPr>
            <p:ph idx="1" type="body"/>
          </p:nvPr>
        </p:nvSpPr>
        <p:spPr>
          <a:xfrm>
            <a:off x="311700" y="1359075"/>
            <a:ext cx="43527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Para instalarlo debemos </a:t>
            </a:r>
            <a:r>
              <a:rPr lang="es" u="sng"/>
              <a:t>dirigirnos al sitio oficial</a:t>
            </a:r>
            <a:r>
              <a:rPr lang="es"/>
              <a:t>: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https://git-scm.com/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/>
              <a:t>y </a:t>
            </a:r>
            <a:r>
              <a:rPr b="1" lang="es"/>
              <a:t>descargar</a:t>
            </a:r>
            <a:r>
              <a:rPr lang="es"/>
              <a:t> la versión </a:t>
            </a:r>
            <a:r>
              <a:rPr lang="es" u="sng"/>
              <a:t>correspondiente</a:t>
            </a:r>
            <a:r>
              <a:rPr lang="es"/>
              <a:t> a </a:t>
            </a:r>
            <a:r>
              <a:rPr lang="es">
                <a:solidFill>
                  <a:srgbClr val="E15BBA"/>
                </a:solidFill>
              </a:rPr>
              <a:t>nuestro sistema</a:t>
            </a:r>
            <a:r>
              <a:rPr lang="es"/>
              <a:t> operativo.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Una vez instalado, </a:t>
            </a:r>
            <a:r>
              <a:rPr b="1" lang="es">
                <a:solidFill>
                  <a:srgbClr val="377BC7"/>
                </a:solidFill>
              </a:rPr>
              <a:t>en la terminal</a:t>
            </a:r>
            <a:r>
              <a:rPr lang="es"/>
              <a:t> corremos el comando </a:t>
            </a: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--version</a:t>
            </a:r>
            <a:r>
              <a:rPr lang="es"/>
              <a:t> y </a:t>
            </a:r>
            <a:r>
              <a:rPr b="1" lang="es"/>
              <a:t>nos devolverá</a:t>
            </a:r>
            <a:r>
              <a:rPr lang="es"/>
              <a:t> la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versión</a:t>
            </a:r>
            <a:r>
              <a:rPr lang="es"/>
              <a:t> que tenemos </a:t>
            </a:r>
            <a:r>
              <a:rPr lang="es">
                <a:solidFill>
                  <a:srgbClr val="7685E6"/>
                </a:solidFill>
              </a:rPr>
              <a:t>instalada</a:t>
            </a:r>
            <a:r>
              <a:rPr lang="es"/>
              <a:t>.</a:t>
            </a:r>
            <a:endParaRPr/>
          </a:p>
        </p:txBody>
      </p:sp>
      <p:pic>
        <p:nvPicPr>
          <p:cNvPr id="615" name="Google Shape;615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75650" y="1359073"/>
            <a:ext cx="2497900" cy="194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7194" y="3690769"/>
            <a:ext cx="3554800" cy="4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85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Configuración</a:t>
            </a:r>
            <a:endParaRPr/>
          </a:p>
        </p:txBody>
      </p:sp>
      <p:sp>
        <p:nvSpPr>
          <p:cNvPr id="622" name="Google Shape;622;p85"/>
          <p:cNvSpPr txBox="1"/>
          <p:nvPr>
            <p:ph idx="1" type="body"/>
          </p:nvPr>
        </p:nvSpPr>
        <p:spPr>
          <a:xfrm>
            <a:off x="311700" y="1340800"/>
            <a:ext cx="3117300" cy="22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Ahora toca configurar nuestro perfil de GIT dentro de la PC.</a:t>
            </a:r>
            <a:endParaRPr>
              <a:highlight>
                <a:srgbClr val="F8C823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Para eso </a:t>
            </a:r>
            <a:r>
              <a:rPr lang="es" u="sng"/>
              <a:t>debemos establecer</a:t>
            </a:r>
            <a:r>
              <a:rPr lang="es"/>
              <a:t> un </a:t>
            </a:r>
            <a:r>
              <a:rPr b="1" lang="es"/>
              <a:t>nombre de usuario</a:t>
            </a:r>
            <a:r>
              <a:rPr lang="es"/>
              <a:t> y un </a:t>
            </a:r>
            <a:r>
              <a:rPr b="1" lang="es"/>
              <a:t>correo</a:t>
            </a:r>
            <a:r>
              <a:rPr lang="es"/>
              <a:t> con el fin que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cada versión</a:t>
            </a:r>
            <a:r>
              <a:rPr lang="es"/>
              <a:t> que creemos de nuestro código </a:t>
            </a:r>
            <a:r>
              <a:rPr b="1" lang="es">
                <a:solidFill>
                  <a:srgbClr val="E15BBA"/>
                </a:solidFill>
              </a:rPr>
              <a:t>registre</a:t>
            </a:r>
            <a:r>
              <a:rPr lang="es"/>
              <a:t> que hemos sido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el autor</a:t>
            </a:r>
            <a:r>
              <a:rPr lang="es"/>
              <a:t> de </a:t>
            </a:r>
            <a:r>
              <a:rPr b="1" lang="es"/>
              <a:t>esos cambios</a:t>
            </a:r>
            <a:r>
              <a:rPr lang="es"/>
              <a:t>.</a:t>
            </a:r>
            <a:endParaRPr/>
          </a:p>
        </p:txBody>
      </p:sp>
      <p:sp>
        <p:nvSpPr>
          <p:cNvPr id="623" name="Google Shape;623;p85"/>
          <p:cNvSpPr txBox="1"/>
          <p:nvPr>
            <p:ph idx="1" type="body"/>
          </p:nvPr>
        </p:nvSpPr>
        <p:spPr>
          <a:xfrm>
            <a:off x="3481400" y="1340800"/>
            <a:ext cx="53505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Establecemos el </a:t>
            </a:r>
            <a:r>
              <a:rPr b="1" lang="es">
                <a:solidFill>
                  <a:srgbClr val="7685E6"/>
                </a:solidFill>
              </a:rPr>
              <a:t>nombre de usuario</a:t>
            </a:r>
            <a:r>
              <a:rPr lang="es"/>
              <a:t> y </a:t>
            </a:r>
            <a:r>
              <a:rPr lang="es">
                <a:solidFill>
                  <a:srgbClr val="F9F9F9"/>
                </a:solidFill>
                <a:highlight>
                  <a:srgbClr val="E15BBA"/>
                </a:highlight>
              </a:rPr>
              <a:t>correo</a:t>
            </a:r>
            <a:r>
              <a:rPr lang="es"/>
              <a:t> mediante los comandos: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config --global user.name “username”</a:t>
            </a:r>
            <a:endParaRPr>
              <a:solidFill>
                <a:schemeClr val="lt2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config --global user.email </a:t>
            </a:r>
            <a:r>
              <a:rPr lang="es" u="sng">
                <a:solidFill>
                  <a:schemeClr val="hlink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  <a:hlinkClick r:id="rId3"/>
              </a:rPr>
              <a:t>correo@correo.com</a:t>
            </a:r>
            <a:endParaRPr>
              <a:solidFill>
                <a:schemeClr val="lt2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config --global core.editor “code --wait”</a:t>
            </a:r>
            <a:endParaRPr>
              <a:solidFill>
                <a:schemeClr val="lt2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/>
              <a:t>Finalmente corremos </a:t>
            </a: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config --list</a:t>
            </a:r>
            <a:r>
              <a:rPr lang="es">
                <a:solidFill>
                  <a:schemeClr val="lt2"/>
                </a:solidFill>
                <a:latin typeface="Fira Mono"/>
                <a:ea typeface="Fira Mono"/>
                <a:cs typeface="Fira Mono"/>
                <a:sym typeface="Fira Mono"/>
              </a:rPr>
              <a:t> </a:t>
            </a:r>
            <a:r>
              <a:rPr lang="es"/>
              <a:t>para validar que hemos agregado bien la configuración.</a:t>
            </a:r>
            <a:endParaRPr>
              <a:solidFill>
                <a:schemeClr val="lt2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24" name="Google Shape;624;p85"/>
          <p:cNvSpPr txBox="1"/>
          <p:nvPr/>
        </p:nvSpPr>
        <p:spPr>
          <a:xfrm>
            <a:off x="311700" y="3905025"/>
            <a:ext cx="63891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1" lang="es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Nota: cualquier comando que corramos debe comenzar con la palabra </a:t>
            </a:r>
            <a:r>
              <a:rPr b="1" i="1" lang="es" sz="1100" u="none" cap="none" strike="noStrike">
                <a:solidFill>
                  <a:srgbClr val="E15BBA"/>
                </a:solidFill>
                <a:latin typeface="Montserrat"/>
                <a:ea typeface="Montserrat"/>
                <a:cs typeface="Montserrat"/>
                <a:sym typeface="Montserrat"/>
              </a:rPr>
              <a:t>git</a:t>
            </a:r>
            <a:r>
              <a:rPr b="1" i="1" lang="es" sz="11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seguido de la instrucción deseada.</a:t>
            </a:r>
            <a:endParaRPr b="1" i="1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86"/>
          <p:cNvSpPr txBox="1"/>
          <p:nvPr>
            <p:ph type="title"/>
          </p:nvPr>
        </p:nvSpPr>
        <p:spPr>
          <a:xfrm>
            <a:off x="490250" y="450150"/>
            <a:ext cx="8061000" cy="20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s"/>
              <a:t>Una vez configurado GIT, ya podemos comenzar.</a:t>
            </a:r>
            <a:endParaRPr/>
          </a:p>
        </p:txBody>
      </p:sp>
      <p:pic>
        <p:nvPicPr>
          <p:cNvPr id="630" name="Google Shape;630;p86"/>
          <p:cNvPicPr preferRelativeResize="0"/>
          <p:nvPr/>
        </p:nvPicPr>
        <p:blipFill rotWithShape="1">
          <a:blip r:embed="rId3">
            <a:alphaModFix/>
          </a:blip>
          <a:srcRect b="10195" l="0" r="0" t="12333"/>
          <a:stretch/>
        </p:blipFill>
        <p:spPr>
          <a:xfrm>
            <a:off x="2459013" y="2582975"/>
            <a:ext cx="4225974" cy="13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7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Iniciar un repositorio</a:t>
            </a:r>
            <a:endParaRPr/>
          </a:p>
        </p:txBody>
      </p:sp>
      <p:sp>
        <p:nvSpPr>
          <p:cNvPr id="636" name="Google Shape;636;p87"/>
          <p:cNvSpPr txBox="1"/>
          <p:nvPr>
            <p:ph idx="1" type="body"/>
          </p:nvPr>
        </p:nvSpPr>
        <p:spPr>
          <a:xfrm>
            <a:off x="311700" y="1340800"/>
            <a:ext cx="5599200" cy="28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Para </a:t>
            </a:r>
            <a:r>
              <a:rPr lang="es" u="sng"/>
              <a:t>“habilitar”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GIT</a:t>
            </a:r>
            <a:r>
              <a:rPr lang="es"/>
              <a:t> en nuestro proyecto debemos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dirigirnos desde la terminal</a:t>
            </a:r>
            <a:r>
              <a:rPr lang="es"/>
              <a:t> a </a:t>
            </a:r>
            <a:r>
              <a:rPr lang="es" u="sng"/>
              <a:t>la carpeta</a:t>
            </a:r>
            <a:r>
              <a:rPr lang="es"/>
              <a:t> donde lo tengamos guardado y </a:t>
            </a:r>
            <a:r>
              <a:rPr b="1" lang="es"/>
              <a:t>correr el comando</a:t>
            </a:r>
            <a:r>
              <a:rPr lang="es"/>
              <a:t>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init</a:t>
            </a:r>
            <a:endParaRPr>
              <a:solidFill>
                <a:schemeClr val="lt2"/>
              </a:solidFill>
              <a:highlight>
                <a:srgbClr val="434343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b="1" lang="es">
                <a:solidFill>
                  <a:srgbClr val="7685E6"/>
                </a:solidFill>
              </a:rPr>
              <a:t>Esas palabras</a:t>
            </a:r>
            <a:r>
              <a:rPr lang="es"/>
              <a:t> mágicas </a:t>
            </a:r>
            <a:r>
              <a:rPr lang="es">
                <a:solidFill>
                  <a:schemeClr val="lt1"/>
                </a:solidFill>
                <a:highlight>
                  <a:srgbClr val="E15BBA"/>
                </a:highlight>
              </a:rPr>
              <a:t>crearán</a:t>
            </a:r>
            <a:r>
              <a:rPr lang="es"/>
              <a:t> una </a:t>
            </a:r>
            <a:r>
              <a:rPr lang="es" u="sng"/>
              <a:t>carpeta oculta</a:t>
            </a:r>
            <a:r>
              <a:rPr lang="es"/>
              <a:t> llamada </a:t>
            </a:r>
            <a:r>
              <a:rPr b="1" lang="es"/>
              <a:t>.git</a:t>
            </a:r>
            <a:r>
              <a:rPr lang="es"/>
              <a:t> donde </a:t>
            </a:r>
            <a:r>
              <a:rPr lang="es">
                <a:highlight>
                  <a:srgbClr val="F8C823"/>
                </a:highlight>
              </a:rPr>
              <a:t>a partir de ahora</a:t>
            </a:r>
            <a:r>
              <a:rPr lang="es"/>
              <a:t> se van a </a:t>
            </a:r>
            <a:r>
              <a:rPr b="1" lang="es">
                <a:solidFill>
                  <a:srgbClr val="377BC7"/>
                </a:solidFill>
              </a:rPr>
              <a:t>guardar los cambios</a:t>
            </a:r>
            <a:r>
              <a:rPr b="1" lang="es"/>
              <a:t> </a:t>
            </a:r>
            <a:r>
              <a:rPr lang="es"/>
              <a:t>que </a:t>
            </a:r>
            <a:r>
              <a:rPr lang="es" u="sng"/>
              <a:t>vayamos registrando</a:t>
            </a:r>
            <a:r>
              <a:rPr lang="es"/>
              <a:t> a medida que trabajamos.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En ese acto, </a:t>
            </a:r>
            <a:r>
              <a:rPr b="1" i="1" lang="es"/>
              <a:t>creamos lo que se conoce como rama master</a:t>
            </a:r>
            <a:r>
              <a:rPr lang="es"/>
              <a:t>, es decir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la línea de tiempo principal</a:t>
            </a:r>
            <a:r>
              <a:rPr lang="es"/>
              <a:t> de nuestro proyecto.</a:t>
            </a:r>
            <a:endParaRPr/>
          </a:p>
        </p:txBody>
      </p:sp>
      <p:pic>
        <p:nvPicPr>
          <p:cNvPr id="637" name="Google Shape;637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58975" y="2035550"/>
            <a:ext cx="1997034" cy="145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8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Estados</a:t>
            </a:r>
            <a:endParaRPr/>
          </a:p>
        </p:txBody>
      </p:sp>
      <p:sp>
        <p:nvSpPr>
          <p:cNvPr id="643" name="Google Shape;643;p88"/>
          <p:cNvSpPr txBox="1"/>
          <p:nvPr>
            <p:ph idx="1" type="body"/>
          </p:nvPr>
        </p:nvSpPr>
        <p:spPr>
          <a:xfrm>
            <a:off x="311700" y="1280900"/>
            <a:ext cx="69132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/>
              <a:t>Lo primero que debemos saber es que </a:t>
            </a:r>
            <a:r>
              <a:rPr lang="es">
                <a:highlight>
                  <a:srgbClr val="F8C823"/>
                </a:highlight>
              </a:rPr>
              <a:t>GIT posee 3 estados</a:t>
            </a:r>
            <a:r>
              <a:rPr lang="es"/>
              <a:t>, estos son </a:t>
            </a: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working directory</a:t>
            </a:r>
            <a:r>
              <a:rPr lang="es"/>
              <a:t>, </a:t>
            </a:r>
            <a:r>
              <a:rPr b="1" lang="es"/>
              <a:t>stage</a:t>
            </a:r>
            <a:r>
              <a:rPr lang="es"/>
              <a:t> y </a:t>
            </a:r>
            <a:r>
              <a:rPr b="1" lang="es">
                <a:solidFill>
                  <a:srgbClr val="7685E6"/>
                </a:solidFill>
              </a:rPr>
              <a:t>repository</a:t>
            </a:r>
            <a:r>
              <a:rPr lang="es"/>
              <a:t>.</a:t>
            </a:r>
            <a:endParaRPr/>
          </a:p>
        </p:txBody>
      </p:sp>
      <p:sp>
        <p:nvSpPr>
          <p:cNvPr id="644" name="Google Shape;644;p88"/>
          <p:cNvSpPr/>
          <p:nvPr/>
        </p:nvSpPr>
        <p:spPr>
          <a:xfrm>
            <a:off x="517450" y="2399750"/>
            <a:ext cx="2433000" cy="19128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88"/>
          <p:cNvSpPr/>
          <p:nvPr/>
        </p:nvSpPr>
        <p:spPr>
          <a:xfrm>
            <a:off x="453300" y="2253275"/>
            <a:ext cx="2433000" cy="1912800"/>
          </a:xfrm>
          <a:prstGeom prst="rect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88"/>
          <p:cNvSpPr txBox="1"/>
          <p:nvPr>
            <p:ph idx="1" type="body"/>
          </p:nvPr>
        </p:nvSpPr>
        <p:spPr>
          <a:xfrm>
            <a:off x="453300" y="2253499"/>
            <a:ext cx="2433000" cy="191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WORKING DIRECTORY</a:t>
            </a:r>
            <a:r>
              <a:rPr lang="e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>
                <a:solidFill>
                  <a:srgbClr val="F9F9F9"/>
                </a:solidFill>
              </a:rPr>
              <a:t>Representa el código actual de nuestro proyecto que ha tenido cambios recientes sin registrar.</a:t>
            </a:r>
            <a:endParaRPr/>
          </a:p>
        </p:txBody>
      </p:sp>
      <p:sp>
        <p:nvSpPr>
          <p:cNvPr id="647" name="Google Shape;647;p88"/>
          <p:cNvSpPr/>
          <p:nvPr/>
        </p:nvSpPr>
        <p:spPr>
          <a:xfrm>
            <a:off x="3220295" y="2399748"/>
            <a:ext cx="2568900" cy="1912800"/>
          </a:xfrm>
          <a:prstGeom prst="rect">
            <a:avLst/>
          </a:prstGeom>
          <a:solidFill>
            <a:srgbClr val="377B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88"/>
          <p:cNvSpPr/>
          <p:nvPr/>
        </p:nvSpPr>
        <p:spPr>
          <a:xfrm>
            <a:off x="3152550" y="2253276"/>
            <a:ext cx="2568900" cy="1912800"/>
          </a:xfrm>
          <a:prstGeom prst="rect">
            <a:avLst/>
          </a:prstGeom>
          <a:solidFill>
            <a:srgbClr val="FF8B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88"/>
          <p:cNvSpPr txBox="1"/>
          <p:nvPr>
            <p:ph idx="1" type="body"/>
          </p:nvPr>
        </p:nvSpPr>
        <p:spPr>
          <a:xfrm>
            <a:off x="3152550" y="2253500"/>
            <a:ext cx="2568900" cy="188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STAGE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None/>
            </a:pPr>
            <a:r>
              <a:rPr lang="es">
                <a:solidFill>
                  <a:srgbClr val="F9F9F9"/>
                </a:solidFill>
              </a:rPr>
              <a:t>Son los cambios que deseamos preparar para ser registrados en una siguiente versión.</a:t>
            </a:r>
            <a:endParaRPr>
              <a:solidFill>
                <a:srgbClr val="F9F9F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 sz="991">
                <a:solidFill>
                  <a:srgbClr val="F9F9F9"/>
                </a:solidFill>
              </a:rPr>
              <a:t>*Paso intermedio entre WD y Repository.</a:t>
            </a:r>
            <a:endParaRPr sz="991">
              <a:solidFill>
                <a:srgbClr val="F9F9F9"/>
              </a:solidFill>
            </a:endParaRPr>
          </a:p>
        </p:txBody>
      </p:sp>
      <p:sp>
        <p:nvSpPr>
          <p:cNvPr id="650" name="Google Shape;650;p88"/>
          <p:cNvSpPr/>
          <p:nvPr/>
        </p:nvSpPr>
        <p:spPr>
          <a:xfrm>
            <a:off x="6190312" y="2399711"/>
            <a:ext cx="2642100" cy="19128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88"/>
          <p:cNvSpPr/>
          <p:nvPr/>
        </p:nvSpPr>
        <p:spPr>
          <a:xfrm>
            <a:off x="6120650" y="2253275"/>
            <a:ext cx="2642100" cy="19128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88"/>
          <p:cNvSpPr txBox="1"/>
          <p:nvPr>
            <p:ph idx="1" type="body"/>
          </p:nvPr>
        </p:nvSpPr>
        <p:spPr>
          <a:xfrm>
            <a:off x="6120650" y="2252874"/>
            <a:ext cx="2642100" cy="1912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REPOSITORY</a:t>
            </a:r>
            <a:r>
              <a:rPr lang="es"/>
              <a:t>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>
                <a:solidFill>
                  <a:srgbClr val="F9F9F9"/>
                </a:solidFill>
              </a:rPr>
              <a:t>Es donde se registran las nuevas versiones de nuestro código en línea de tiempo</a:t>
            </a:r>
            <a:endParaRPr>
              <a:solidFill>
                <a:srgbClr val="F9F9F9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9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Estados</a:t>
            </a:r>
            <a:endParaRPr/>
          </a:p>
        </p:txBody>
      </p:sp>
      <p:sp>
        <p:nvSpPr>
          <p:cNvPr id="658" name="Google Shape;658;p89"/>
          <p:cNvSpPr txBox="1"/>
          <p:nvPr>
            <p:ph idx="1" type="body"/>
          </p:nvPr>
        </p:nvSpPr>
        <p:spPr>
          <a:xfrm>
            <a:off x="311700" y="1284125"/>
            <a:ext cx="8451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u="sng"/>
              <a:t>Trabajar con GIT</a:t>
            </a:r>
            <a:r>
              <a:rPr lang="es"/>
              <a:t> es un </a:t>
            </a: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proceso cíclico</a:t>
            </a:r>
            <a:r>
              <a:rPr lang="es"/>
              <a:t> donde </a:t>
            </a:r>
            <a:r>
              <a:rPr lang="es">
                <a:solidFill>
                  <a:srgbClr val="F9F9F9"/>
                </a:solidFill>
                <a:highlight>
                  <a:srgbClr val="377BC7"/>
                </a:highlight>
              </a:rPr>
              <a:t>pasaremos</a:t>
            </a:r>
            <a:r>
              <a:rPr lang="es"/>
              <a:t> por </a:t>
            </a:r>
            <a:r>
              <a:rPr b="1" lang="es"/>
              <a:t>los 3 estados</a:t>
            </a:r>
            <a:r>
              <a:rPr lang="es"/>
              <a:t> </a:t>
            </a:r>
            <a:r>
              <a:rPr lang="es" u="sng"/>
              <a:t>contínuamente</a:t>
            </a:r>
            <a:r>
              <a:rPr lang="es"/>
              <a:t> y </a:t>
            </a:r>
            <a:r>
              <a:rPr lang="es">
                <a:highlight>
                  <a:srgbClr val="F8C823"/>
                </a:highlight>
              </a:rPr>
              <a:t>una vez registrada una nueva versión</a:t>
            </a:r>
            <a:r>
              <a:rPr lang="es"/>
              <a:t> de nuestro código, </a:t>
            </a:r>
            <a:r>
              <a:rPr b="1" lang="es">
                <a:solidFill>
                  <a:srgbClr val="7685E6"/>
                </a:solidFill>
              </a:rPr>
              <a:t>volveremos al estado inicial </a:t>
            </a:r>
            <a:r>
              <a:rPr b="1" lang="es"/>
              <a:t>“working directory”</a:t>
            </a:r>
            <a:r>
              <a:rPr lang="es"/>
              <a:t>.</a:t>
            </a:r>
            <a:endParaRPr/>
          </a:p>
        </p:txBody>
      </p:sp>
      <p:sp>
        <p:nvSpPr>
          <p:cNvPr id="659" name="Google Shape;659;p89"/>
          <p:cNvSpPr/>
          <p:nvPr/>
        </p:nvSpPr>
        <p:spPr>
          <a:xfrm>
            <a:off x="677539" y="2438714"/>
            <a:ext cx="2386200" cy="4107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89"/>
          <p:cNvSpPr/>
          <p:nvPr/>
        </p:nvSpPr>
        <p:spPr>
          <a:xfrm>
            <a:off x="614624" y="2407275"/>
            <a:ext cx="2386200" cy="410700"/>
          </a:xfrm>
          <a:prstGeom prst="rect">
            <a:avLst/>
          </a:prstGeom>
          <a:solidFill>
            <a:srgbClr val="7685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89"/>
          <p:cNvSpPr txBox="1"/>
          <p:nvPr>
            <p:ph idx="1" type="body"/>
          </p:nvPr>
        </p:nvSpPr>
        <p:spPr>
          <a:xfrm>
            <a:off x="614624" y="2407323"/>
            <a:ext cx="2386200" cy="41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WORKING DIRECTORY</a:t>
            </a:r>
            <a:endParaRPr/>
          </a:p>
        </p:txBody>
      </p:sp>
      <p:sp>
        <p:nvSpPr>
          <p:cNvPr id="662" name="Google Shape;662;p89"/>
          <p:cNvSpPr/>
          <p:nvPr/>
        </p:nvSpPr>
        <p:spPr>
          <a:xfrm>
            <a:off x="3328340" y="3172428"/>
            <a:ext cx="2519700" cy="410700"/>
          </a:xfrm>
          <a:prstGeom prst="rect">
            <a:avLst/>
          </a:prstGeom>
          <a:solidFill>
            <a:srgbClr val="377B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89"/>
          <p:cNvSpPr/>
          <p:nvPr/>
        </p:nvSpPr>
        <p:spPr>
          <a:xfrm>
            <a:off x="3261899" y="3140979"/>
            <a:ext cx="2519700" cy="410700"/>
          </a:xfrm>
          <a:prstGeom prst="rect">
            <a:avLst/>
          </a:prstGeom>
          <a:solidFill>
            <a:srgbClr val="FF8B3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89"/>
          <p:cNvSpPr txBox="1"/>
          <p:nvPr>
            <p:ph idx="1" type="body"/>
          </p:nvPr>
        </p:nvSpPr>
        <p:spPr>
          <a:xfrm>
            <a:off x="3261899" y="3141027"/>
            <a:ext cx="2519700" cy="40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STAGE</a:t>
            </a:r>
            <a:endParaRPr sz="991">
              <a:solidFill>
                <a:srgbClr val="F9F9F9"/>
              </a:solidFill>
            </a:endParaRPr>
          </a:p>
        </p:txBody>
      </p:sp>
      <p:sp>
        <p:nvSpPr>
          <p:cNvPr id="665" name="Google Shape;665;p89"/>
          <p:cNvSpPr/>
          <p:nvPr/>
        </p:nvSpPr>
        <p:spPr>
          <a:xfrm>
            <a:off x="6241168" y="3793582"/>
            <a:ext cx="2591100" cy="411000"/>
          </a:xfrm>
          <a:prstGeom prst="rect">
            <a:avLst/>
          </a:prstGeom>
          <a:solidFill>
            <a:srgbClr val="F8C8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89"/>
          <p:cNvSpPr/>
          <p:nvPr/>
        </p:nvSpPr>
        <p:spPr>
          <a:xfrm>
            <a:off x="6172848" y="3762118"/>
            <a:ext cx="2591100" cy="411000"/>
          </a:xfrm>
          <a:prstGeom prst="rect">
            <a:avLst/>
          </a:prstGeom>
          <a:solidFill>
            <a:srgbClr val="E15BB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89"/>
          <p:cNvSpPr txBox="1"/>
          <p:nvPr>
            <p:ph idx="1" type="body"/>
          </p:nvPr>
        </p:nvSpPr>
        <p:spPr>
          <a:xfrm>
            <a:off x="6172848" y="3762032"/>
            <a:ext cx="2591100" cy="411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dk2">
                <a:alpha val="49800"/>
              </a:schemeClr>
            </a:outerShdw>
          </a:effectLst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REPOSITORY</a:t>
            </a:r>
            <a:endParaRPr>
              <a:solidFill>
                <a:srgbClr val="F9F9F9"/>
              </a:solidFill>
            </a:endParaRPr>
          </a:p>
        </p:txBody>
      </p:sp>
      <p:cxnSp>
        <p:nvCxnSpPr>
          <p:cNvPr id="668" name="Google Shape;668;p89"/>
          <p:cNvCxnSpPr>
            <a:stCxn id="661" idx="2"/>
            <a:endCxn id="664" idx="1"/>
          </p:cNvCxnSpPr>
          <p:nvPr/>
        </p:nvCxnSpPr>
        <p:spPr>
          <a:xfrm flipH="1" rot="-5400000">
            <a:off x="2272124" y="2353623"/>
            <a:ext cx="525300" cy="1454100"/>
          </a:xfrm>
          <a:prstGeom prst="bentConnector2">
            <a:avLst/>
          </a:prstGeom>
          <a:noFill/>
          <a:ln cap="flat" cmpd="sng" w="28575">
            <a:solidFill>
              <a:srgbClr val="7685E6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669" name="Google Shape;669;p89"/>
          <p:cNvCxnSpPr>
            <a:stCxn id="664" idx="3"/>
            <a:endCxn id="667" idx="0"/>
          </p:cNvCxnSpPr>
          <p:nvPr/>
        </p:nvCxnSpPr>
        <p:spPr>
          <a:xfrm>
            <a:off x="5781599" y="3343227"/>
            <a:ext cx="1686900" cy="418800"/>
          </a:xfrm>
          <a:prstGeom prst="bentConnector2">
            <a:avLst/>
          </a:prstGeom>
          <a:noFill/>
          <a:ln cap="flat" cmpd="sng" w="28575">
            <a:solidFill>
              <a:srgbClr val="FF8B39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670" name="Google Shape;670;p89"/>
          <p:cNvSpPr txBox="1"/>
          <p:nvPr/>
        </p:nvSpPr>
        <p:spPr>
          <a:xfrm>
            <a:off x="952834" y="3404130"/>
            <a:ext cx="2309100" cy="7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git add .</a:t>
            </a:r>
            <a:endParaRPr b="0" i="0" sz="1300" u="none" cap="none" strike="noStrike">
              <a:solidFill>
                <a:srgbClr val="F9F9F9"/>
              </a:solidFill>
              <a:highlight>
                <a:schemeClr val="dk2"/>
              </a:highlight>
              <a:latin typeface="Fira Mono"/>
              <a:ea typeface="Fira Mono"/>
              <a:cs typeface="Fira Mono"/>
              <a:sym typeface="Fira Mon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git add </a:t>
            </a:r>
            <a:r>
              <a:rPr b="0" i="1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nombreArchivo</a:t>
            </a:r>
            <a:endParaRPr b="0" i="1" sz="1300" u="none" cap="none" strike="noStrike">
              <a:solidFill>
                <a:srgbClr val="F9F9F9"/>
              </a:solidFill>
              <a:highlight>
                <a:schemeClr val="dk2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sp>
        <p:nvSpPr>
          <p:cNvPr id="671" name="Google Shape;671;p89"/>
          <p:cNvSpPr txBox="1"/>
          <p:nvPr/>
        </p:nvSpPr>
        <p:spPr>
          <a:xfrm>
            <a:off x="6172848" y="2756077"/>
            <a:ext cx="2591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git commit -m “</a:t>
            </a:r>
            <a:r>
              <a:rPr b="0" i="1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mensaje</a:t>
            </a:r>
            <a:r>
              <a:rPr b="0" i="0" lang="es" sz="1300" u="none" cap="none" strike="noStrike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”</a:t>
            </a:r>
            <a:endParaRPr b="0" i="0" sz="1300" u="none" cap="none" strike="noStrike">
              <a:solidFill>
                <a:srgbClr val="F9F9F9"/>
              </a:solidFill>
              <a:highlight>
                <a:schemeClr val="dk2"/>
              </a:highlight>
              <a:latin typeface="Fira Mono"/>
              <a:ea typeface="Fira Mono"/>
              <a:cs typeface="Fira Mono"/>
              <a:sym typeface="Fira Mono"/>
            </a:endParaRPr>
          </a:p>
        </p:txBody>
      </p:sp>
      <p:cxnSp>
        <p:nvCxnSpPr>
          <p:cNvPr id="672" name="Google Shape;672;p89"/>
          <p:cNvCxnSpPr>
            <a:stCxn id="667" idx="2"/>
            <a:endCxn id="661" idx="1"/>
          </p:cNvCxnSpPr>
          <p:nvPr/>
        </p:nvCxnSpPr>
        <p:spPr>
          <a:xfrm flipH="1" rot="5400000">
            <a:off x="3261348" y="-34018"/>
            <a:ext cx="1560300" cy="6853800"/>
          </a:xfrm>
          <a:prstGeom prst="bentConnector4">
            <a:avLst>
              <a:gd fmla="val -15261" name="adj1"/>
              <a:gd fmla="val 103406" name="adj2"/>
            </a:avLst>
          </a:prstGeom>
          <a:noFill/>
          <a:ln cap="flat" cmpd="sng" w="28575">
            <a:solidFill>
              <a:srgbClr val="E15BBA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90"/>
          <p:cNvSpPr txBox="1"/>
          <p:nvPr>
            <p:ph idx="1" type="body"/>
          </p:nvPr>
        </p:nvSpPr>
        <p:spPr>
          <a:xfrm>
            <a:off x="311700" y="1678500"/>
            <a:ext cx="4500900" cy="25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/>
              <a:t>Al </a:t>
            </a:r>
            <a:r>
              <a:rPr b="1" lang="es">
                <a:solidFill>
                  <a:srgbClr val="FF8B39"/>
                </a:solidFill>
              </a:rPr>
              <a:t>crear un repositorio de git</a:t>
            </a:r>
            <a:r>
              <a:rPr lang="es"/>
              <a:t> o al </a:t>
            </a:r>
            <a:r>
              <a:rPr b="1" lang="es">
                <a:solidFill>
                  <a:srgbClr val="7685E6"/>
                </a:solidFill>
              </a:rPr>
              <a:t>registrar una nueva versión</a:t>
            </a:r>
            <a:r>
              <a:rPr lang="es"/>
              <a:t>, nuestros </a:t>
            </a:r>
            <a:r>
              <a:rPr lang="es">
                <a:highlight>
                  <a:srgbClr val="F8C823"/>
                </a:highlight>
              </a:rPr>
              <a:t>archivos</a:t>
            </a:r>
            <a:r>
              <a:rPr lang="es"/>
              <a:t> se encontrarán en el </a:t>
            </a:r>
            <a:r>
              <a:rPr lang="es" u="sng"/>
              <a:t>Working Directory</a:t>
            </a:r>
            <a:r>
              <a:rPr lang="es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lang="es">
                <a:solidFill>
                  <a:srgbClr val="F9F9F9"/>
                </a:solidFill>
                <a:highlight>
                  <a:srgbClr val="FF8B39"/>
                </a:highlight>
              </a:rPr>
              <a:t>En el primer caso en posición de “untracked”</a:t>
            </a:r>
            <a:r>
              <a:rPr lang="es"/>
              <a:t> ya que GIT </a:t>
            </a:r>
            <a:r>
              <a:rPr b="1" lang="es"/>
              <a:t>no los conoce</a:t>
            </a:r>
            <a:r>
              <a:rPr lang="es"/>
              <a:t> y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en el segundo caso</a:t>
            </a:r>
            <a:r>
              <a:rPr lang="es"/>
              <a:t>, frente a cualquier cambio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se pondrán en posición de “modified”</a:t>
            </a:r>
            <a:r>
              <a:rPr lang="es"/>
              <a:t> el cual </a:t>
            </a:r>
            <a:r>
              <a:rPr b="1" lang="es"/>
              <a:t>indica que la versión actual</a:t>
            </a:r>
            <a:r>
              <a:rPr lang="es"/>
              <a:t> del archivo </a:t>
            </a:r>
            <a:r>
              <a:rPr lang="es" u="sng"/>
              <a:t>es diferente</a:t>
            </a:r>
            <a:r>
              <a:rPr lang="es"/>
              <a:t> </a:t>
            </a:r>
            <a:r>
              <a:rPr b="1" lang="es">
                <a:solidFill>
                  <a:srgbClr val="E15BBA"/>
                </a:solidFill>
              </a:rPr>
              <a:t>a la última</a:t>
            </a:r>
            <a:r>
              <a:rPr lang="es"/>
              <a:t> de la versión </a:t>
            </a:r>
            <a:r>
              <a:rPr lang="es" u="sng"/>
              <a:t>registrada</a:t>
            </a:r>
            <a:r>
              <a:rPr lang="es"/>
              <a:t>.</a:t>
            </a:r>
            <a:endParaRPr/>
          </a:p>
        </p:txBody>
      </p:sp>
      <p:sp>
        <p:nvSpPr>
          <p:cNvPr id="678" name="Google Shape;678;p90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ADD</a:t>
            </a:r>
            <a:endParaRPr/>
          </a:p>
        </p:txBody>
      </p:sp>
      <p:pic>
        <p:nvPicPr>
          <p:cNvPr id="679" name="Google Shape;67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2750" y="1284113"/>
            <a:ext cx="4019550" cy="195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90"/>
          <p:cNvSpPr txBox="1"/>
          <p:nvPr/>
        </p:nvSpPr>
        <p:spPr>
          <a:xfrm>
            <a:off x="4759875" y="3271775"/>
            <a:ext cx="41253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Para enviar esos cambios al stage y prepararlos para el commit, debemos usar el comando </a:t>
            </a:r>
            <a:r>
              <a:rPr b="0" i="0" lang="es" sz="1400" u="none" cap="none" strike="noStrike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add</a:t>
            </a:r>
            <a:r>
              <a:rPr b="0" i="0" lang="es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 seguido del nombre del archivo o de un punto para agregar todos los cambios al stage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1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COMMIT</a:t>
            </a:r>
            <a:endParaRPr/>
          </a:p>
        </p:txBody>
      </p:sp>
      <p:sp>
        <p:nvSpPr>
          <p:cNvPr id="686" name="Google Shape;686;p91"/>
          <p:cNvSpPr txBox="1"/>
          <p:nvPr>
            <p:ph idx="1" type="body"/>
          </p:nvPr>
        </p:nvSpPr>
        <p:spPr>
          <a:xfrm>
            <a:off x="311700" y="1284125"/>
            <a:ext cx="8695200" cy="15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">
                <a:highlight>
                  <a:srgbClr val="F8C823"/>
                </a:highlight>
              </a:rPr>
              <a:t>Cada vez que establecemos un nuevo commit</a:t>
            </a:r>
            <a:r>
              <a:rPr lang="es"/>
              <a:t> mediante el comando </a:t>
            </a:r>
            <a:r>
              <a:rPr lang="es" sz="1300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git commit -m “</a:t>
            </a:r>
            <a:r>
              <a:rPr i="1" lang="es" sz="1300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mensaje</a:t>
            </a:r>
            <a:r>
              <a:rPr lang="es" sz="1300">
                <a:solidFill>
                  <a:srgbClr val="F9F9F9"/>
                </a:solidFill>
                <a:highlight>
                  <a:schemeClr val="dk2"/>
                </a:highlight>
                <a:latin typeface="Fira Mono"/>
                <a:ea typeface="Fira Mono"/>
                <a:cs typeface="Fira Mono"/>
                <a:sym typeface="Fira Mono"/>
              </a:rPr>
              <a:t>”</a:t>
            </a:r>
            <a:r>
              <a:rPr lang="es"/>
              <a:t>, </a:t>
            </a:r>
            <a:r>
              <a:rPr lang="es" u="sng"/>
              <a:t>creamos una nueva versión</a:t>
            </a:r>
            <a:r>
              <a:rPr lang="es"/>
              <a:t> de nuestro proyecto y </a:t>
            </a:r>
            <a:r>
              <a:rPr b="1" lang="es">
                <a:solidFill>
                  <a:srgbClr val="E15BBA"/>
                </a:solidFill>
              </a:rPr>
              <a:t>registramos los cambios en la línea de tiempo</a:t>
            </a:r>
            <a:r>
              <a:rPr lang="es"/>
              <a:t>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400"/>
              <a:buNone/>
            </a:pPr>
            <a:r>
              <a:rPr b="1" lang="es"/>
              <a:t>GIT</a:t>
            </a:r>
            <a:r>
              <a:rPr lang="es"/>
              <a:t> se encarga de </a:t>
            </a:r>
            <a:r>
              <a:rPr lang="es" u="sng"/>
              <a:t>guardar esta información</a:t>
            </a:r>
            <a:r>
              <a:rPr lang="es"/>
              <a:t> para poder volver a versiones anteriores de nuestro código si fuera necesario.</a:t>
            </a:r>
            <a:endParaRPr/>
          </a:p>
        </p:txBody>
      </p:sp>
      <p:pic>
        <p:nvPicPr>
          <p:cNvPr id="687" name="Google Shape;687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000" y="2940813"/>
            <a:ext cx="7035023" cy="741975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1"/>
          <p:cNvSpPr txBox="1"/>
          <p:nvPr>
            <p:ph idx="1" type="body"/>
          </p:nvPr>
        </p:nvSpPr>
        <p:spPr>
          <a:xfrm>
            <a:off x="311700" y="3794200"/>
            <a:ext cx="84510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i="1" lang="es">
                <a:solidFill>
                  <a:srgbClr val="F9F9F9"/>
                </a:solidFill>
                <a:highlight>
                  <a:srgbClr val="E15BBA"/>
                </a:highlight>
              </a:rPr>
              <a:t>Esta representación indica que hemos registrado 4 versiones sobre nuestra rama master o rama principal.</a:t>
            </a:r>
            <a:endParaRPr i="1">
              <a:solidFill>
                <a:srgbClr val="F9F9F9"/>
              </a:solidFill>
              <a:highlight>
                <a:srgbClr val="E15BBA"/>
              </a:highlight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92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STATUS</a:t>
            </a:r>
            <a:endParaRPr/>
          </a:p>
        </p:txBody>
      </p:sp>
      <p:sp>
        <p:nvSpPr>
          <p:cNvPr id="694" name="Google Shape;694;p92"/>
          <p:cNvSpPr txBox="1"/>
          <p:nvPr>
            <p:ph idx="1" type="body"/>
          </p:nvPr>
        </p:nvSpPr>
        <p:spPr>
          <a:xfrm>
            <a:off x="311700" y="2037800"/>
            <a:ext cx="4524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/>
              <a:t>Si </a:t>
            </a:r>
            <a:r>
              <a:rPr lang="es">
                <a:solidFill>
                  <a:srgbClr val="F9F9F9"/>
                </a:solidFill>
                <a:highlight>
                  <a:srgbClr val="7685E6"/>
                </a:highlight>
              </a:rPr>
              <a:t>quisiéramos saber el estado de nuestros archivos</a:t>
            </a:r>
            <a:r>
              <a:rPr lang="es"/>
              <a:t>, si estos se </a:t>
            </a:r>
            <a:r>
              <a:rPr lang="es" u="sng"/>
              <a:t>encuentran en el WD</a:t>
            </a:r>
            <a:r>
              <a:rPr lang="es"/>
              <a:t> o </a:t>
            </a:r>
            <a:r>
              <a:rPr lang="es" u="sng"/>
              <a:t>en Stage</a:t>
            </a:r>
            <a:r>
              <a:rPr lang="es"/>
              <a:t>, entonces</a:t>
            </a:r>
            <a:r>
              <a:rPr b="1" lang="es">
                <a:solidFill>
                  <a:srgbClr val="E15BBA"/>
                </a:solidFill>
              </a:rPr>
              <a:t> podemos utilizar</a:t>
            </a:r>
            <a:r>
              <a:rPr lang="es"/>
              <a:t> el comando </a:t>
            </a: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status</a:t>
            </a:r>
            <a:r>
              <a:rPr lang="es"/>
              <a:t> que </a:t>
            </a:r>
            <a:r>
              <a:rPr lang="es">
                <a:highlight>
                  <a:srgbClr val="F8C823"/>
                </a:highlight>
              </a:rPr>
              <a:t>nos devolverá una lista con el estado de cada cambio realizado</a:t>
            </a:r>
            <a:r>
              <a:rPr lang="es"/>
              <a:t>.</a:t>
            </a:r>
            <a:endParaRPr/>
          </a:p>
        </p:txBody>
      </p:sp>
      <p:pic>
        <p:nvPicPr>
          <p:cNvPr id="695" name="Google Shape;69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8100" y="1602200"/>
            <a:ext cx="3942649" cy="25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Links - Instalaciones Necesarias</a:t>
            </a:r>
            <a:endParaRPr/>
          </a:p>
        </p:txBody>
      </p:sp>
      <p:sp>
        <p:nvSpPr>
          <p:cNvPr id="428" name="Google Shape;428;p57"/>
          <p:cNvSpPr txBox="1"/>
          <p:nvPr>
            <p:ph idx="1" type="body"/>
          </p:nvPr>
        </p:nvSpPr>
        <p:spPr>
          <a:xfrm>
            <a:off x="432025" y="1304875"/>
            <a:ext cx="8280000" cy="33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Visual Studio Code		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Visual Studio Code</a:t>
            </a:r>
            <a:endParaRPr sz="2000">
              <a:solidFill>
                <a:srgbClr val="1155C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Eclipse (for Java &amp; Web Developers)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 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Eclipse IDE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IntelliJ IDEA - Community Edition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IntelliJ IDEA</a:t>
            </a:r>
            <a:endParaRPr sz="17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Java 17 (JDK)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		</a:t>
            </a:r>
            <a:r>
              <a:rPr lang="es" sz="2000" u="sng">
                <a:solidFill>
                  <a:srgbClr val="1155CC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Java Downloads | Oracle</a:t>
            </a:r>
            <a:endParaRPr sz="2000">
              <a:solidFill>
                <a:srgbClr val="1155C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Tomcat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		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Apache Tomcat 10 Software Downloads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MySQL Workbench</a:t>
            </a:r>
            <a:r>
              <a:rPr lang="es" sz="17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		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MySQL Workbench</a:t>
            </a:r>
            <a:endParaRPr sz="2000"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Maven				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Download Apache Maven</a:t>
            </a:r>
            <a:endParaRPr sz="2000">
              <a:solidFill>
                <a:srgbClr val="1155C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2000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Git						</a:t>
            </a:r>
            <a:r>
              <a:rPr lang="es" sz="2000" u="sng">
                <a:solidFill>
                  <a:srgbClr val="1155CC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Instalación de Git</a:t>
            </a:r>
            <a:endParaRPr sz="2000">
              <a:solidFill>
                <a:srgbClr val="1155CC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93"/>
          <p:cNvSpPr txBox="1"/>
          <p:nvPr>
            <p:ph type="title"/>
          </p:nvPr>
        </p:nvSpPr>
        <p:spPr>
          <a:xfrm>
            <a:off x="3117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s"/>
              <a:t>LOG</a:t>
            </a:r>
            <a:endParaRPr/>
          </a:p>
        </p:txBody>
      </p:sp>
      <p:sp>
        <p:nvSpPr>
          <p:cNvPr id="701" name="Google Shape;701;p93"/>
          <p:cNvSpPr txBox="1"/>
          <p:nvPr>
            <p:ph idx="1" type="body"/>
          </p:nvPr>
        </p:nvSpPr>
        <p:spPr>
          <a:xfrm>
            <a:off x="311700" y="1284125"/>
            <a:ext cx="8451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1400"/>
              <a:buNone/>
            </a:pPr>
            <a:r>
              <a:rPr lang="es" u="sng"/>
              <a:t>Podemos ver todos los commits o versiones que hemos registrado</a:t>
            </a:r>
            <a:r>
              <a:rPr lang="es"/>
              <a:t> mediante el comando </a:t>
            </a:r>
            <a:r>
              <a:rPr lang="es">
                <a:solidFill>
                  <a:schemeClr val="lt2"/>
                </a:solidFill>
                <a:highlight>
                  <a:srgbClr val="434343"/>
                </a:highlight>
                <a:latin typeface="Fira Mono"/>
                <a:ea typeface="Fira Mono"/>
                <a:cs typeface="Fira Mono"/>
                <a:sym typeface="Fira Mono"/>
              </a:rPr>
              <a:t>git log</a:t>
            </a:r>
            <a:r>
              <a:rPr lang="es"/>
              <a:t> el cual </a:t>
            </a:r>
            <a:r>
              <a:rPr b="1" lang="es">
                <a:solidFill>
                  <a:srgbClr val="E15BBA"/>
                </a:solidFill>
              </a:rPr>
              <a:t>nos entrega la lista de versiones registradas</a:t>
            </a:r>
            <a:r>
              <a:rPr lang="es"/>
              <a:t> y la información del autor de cada una.</a:t>
            </a:r>
            <a:endParaRPr/>
          </a:p>
        </p:txBody>
      </p:sp>
      <p:pic>
        <p:nvPicPr>
          <p:cNvPr id="702" name="Google Shape;702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3963" y="2293925"/>
            <a:ext cx="6436076" cy="206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4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No te olvides de dar el presente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5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Recordá: </a:t>
            </a:r>
            <a:endParaRPr/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Revisar la Cartelera de Novedades.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-431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Font typeface="Montserrat SemiBold"/>
              <a:buChar char="●"/>
            </a:pPr>
            <a:r>
              <a:rPr b="0" lang="es" sz="3200">
                <a:latin typeface="Montserrat SemiBold"/>
                <a:ea typeface="Montserrat SemiBold"/>
                <a:cs typeface="Montserrat SemiBold"/>
                <a:sym typeface="Montserrat SemiBold"/>
              </a:rPr>
              <a:t>Hacer tus consultas en el Foro.</a:t>
            </a:r>
            <a:endParaRPr b="0" sz="3200"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t/>
            </a:r>
            <a:endParaRPr sz="32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 sz="3200"/>
              <a:t>Todo en el Aula Virtual.</a:t>
            </a:r>
            <a:endParaRPr sz="32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96"/>
          <p:cNvSpPr txBox="1"/>
          <p:nvPr>
            <p:ph type="title"/>
          </p:nvPr>
        </p:nvSpPr>
        <p:spPr>
          <a:xfrm>
            <a:off x="490250" y="1135950"/>
            <a:ext cx="8097300" cy="362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</a:pPr>
            <a:r>
              <a:rPr lang="es"/>
              <a:t>Muchas </a:t>
            </a:r>
            <a:r>
              <a:rPr lang="es"/>
              <a:t>Gracias</a:t>
            </a:r>
            <a:endParaRPr sz="3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8"/>
          <p:cNvSpPr txBox="1"/>
          <p:nvPr>
            <p:ph type="title"/>
          </p:nvPr>
        </p:nvSpPr>
        <p:spPr>
          <a:xfrm>
            <a:off x="320400" y="1999050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3030"/>
              <a:t>Herramientas del Curso</a:t>
            </a:r>
            <a:endParaRPr sz="303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9"/>
          <p:cNvSpPr txBox="1"/>
          <p:nvPr>
            <p:ph type="title"/>
          </p:nvPr>
        </p:nvSpPr>
        <p:spPr>
          <a:xfrm>
            <a:off x="320413" y="728400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Editor de Código - Visual Studio Code (VSC)</a:t>
            </a:r>
            <a:endParaRPr/>
          </a:p>
        </p:txBody>
      </p:sp>
      <p:pic>
        <p:nvPicPr>
          <p:cNvPr id="439" name="Google Shape;4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849" y="1586850"/>
            <a:ext cx="2626324" cy="261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11975"/>
            <a:ext cx="9144003" cy="40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1"/>
          <p:cNvSpPr txBox="1"/>
          <p:nvPr>
            <p:ph type="title"/>
          </p:nvPr>
        </p:nvSpPr>
        <p:spPr>
          <a:xfrm>
            <a:off x="311700" y="597425"/>
            <a:ext cx="85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Ambiente de Desarrollo Integrado (IDE)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INTELLIJ IDEA / ECLIPSE</a:t>
            </a:r>
            <a:endParaRPr/>
          </a:p>
        </p:txBody>
      </p:sp>
      <p:pic>
        <p:nvPicPr>
          <p:cNvPr id="450" name="Google Shape;45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700" y="1798775"/>
            <a:ext cx="2487475" cy="248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4300" y="2507850"/>
            <a:ext cx="4571996" cy="106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64350"/>
            <a:ext cx="9144003" cy="40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